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ppt/charts/chartEx2.xml" ContentType="application/vnd.ms-office.chartex+xml"/>
  <Override PartName="/ppt/charts/style4.xml" ContentType="application/vnd.ms-office.chartstyle+xml"/>
  <Override PartName="/ppt/charts/colors4.xml" ContentType="application/vnd.ms-office.chartcolorstyl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Ex3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theme/themeOverride1.xml" ContentType="application/vnd.openxmlformats-officedocument.themeOverride+xml"/>
  <Override PartName="/ppt/charts/chartEx4.xml" ContentType="application/vnd.ms-office.chartex+xml"/>
  <Override PartName="/ppt/charts/style7.xml" ContentType="application/vnd.ms-office.chartstyle+xml"/>
  <Override PartName="/ppt/charts/colors7.xml" ContentType="application/vnd.ms-office.chartcolorstyle+xml"/>
  <Override PartName="/ppt/charts/chartEx5.xml" ContentType="application/vnd.ms-office.chartex+xml"/>
  <Override PartName="/ppt/charts/style8.xml" ContentType="application/vnd.ms-office.chartstyle+xml"/>
  <Override PartName="/ppt/charts/colors8.xml" ContentType="application/vnd.ms-office.chartcolorstyle+xml"/>
  <Override PartName="/ppt/charts/chartEx6.xml" ContentType="application/vnd.ms-office.chartex+xml"/>
  <Override PartName="/ppt/charts/style9.xml" ContentType="application/vnd.ms-office.chartstyle+xml"/>
  <Override PartName="/ppt/charts/colors9.xml" ContentType="application/vnd.ms-office.chartcolorstyle+xml"/>
  <Override PartName="/ppt/charts/chartEx7.xml" ContentType="application/vnd.ms-office.chartex+xml"/>
  <Override PartName="/ppt/charts/style10.xml" ContentType="application/vnd.ms-office.chartstyle+xml"/>
  <Override PartName="/ppt/charts/colors10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4"/>
  </p:notesMasterIdLst>
  <p:sldIdLst>
    <p:sldId id="256" r:id="rId2"/>
    <p:sldId id="530" r:id="rId3"/>
    <p:sldId id="501" r:id="rId4"/>
    <p:sldId id="503" r:id="rId5"/>
    <p:sldId id="506" r:id="rId6"/>
    <p:sldId id="261" r:id="rId7"/>
    <p:sldId id="264" r:id="rId8"/>
    <p:sldId id="469" r:id="rId9"/>
    <p:sldId id="507" r:id="rId10"/>
    <p:sldId id="505" r:id="rId11"/>
    <p:sldId id="476" r:id="rId12"/>
    <p:sldId id="472" r:id="rId13"/>
    <p:sldId id="473" r:id="rId14"/>
    <p:sldId id="477" r:id="rId15"/>
    <p:sldId id="474" r:id="rId16"/>
    <p:sldId id="512" r:id="rId17"/>
    <p:sldId id="488" r:id="rId18"/>
    <p:sldId id="491" r:id="rId19"/>
    <p:sldId id="513" r:id="rId20"/>
    <p:sldId id="490" r:id="rId21"/>
    <p:sldId id="489" r:id="rId22"/>
    <p:sldId id="492" r:id="rId23"/>
    <p:sldId id="494" r:id="rId24"/>
    <p:sldId id="496" r:id="rId25"/>
    <p:sldId id="498" r:id="rId26"/>
    <p:sldId id="514" r:id="rId27"/>
    <p:sldId id="516" r:id="rId28"/>
    <p:sldId id="497" r:id="rId29"/>
    <p:sldId id="515" r:id="rId30"/>
    <p:sldId id="525" r:id="rId31"/>
    <p:sldId id="527" r:id="rId32"/>
    <p:sldId id="531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家綸 葉" initials="家綸" lastIdx="1" clrIdx="0">
    <p:extLst>
      <p:ext uri="{19B8F6BF-5375-455C-9EA6-DF929625EA0E}">
        <p15:presenceInfo xmlns:p15="http://schemas.microsoft.com/office/powerpoint/2012/main" userId="708a23c3cd29e71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88F"/>
    <a:srgbClr val="00DFC0"/>
    <a:srgbClr val="FF3300"/>
    <a:srgbClr val="E9EBF5"/>
    <a:srgbClr val="CFD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FD0F851-EC5A-4D38-B0AD-8093EC10F338}" styleName="淺色樣式 1 - 輔色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9843" autoAdjust="0"/>
  </p:normalViewPr>
  <p:slideViewPr>
    <p:cSldViewPr snapToGrid="0">
      <p:cViewPr varScale="1">
        <p:scale>
          <a:sx n="91" d="100"/>
          <a:sy n="91" d="100"/>
        </p:scale>
        <p:origin x="12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08a23c3cd29e71c/&#25991;&#20214;/&#27963;&#38913;&#31807;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C70\Desktop\LTV\real_plot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C70\Desktop\LTV\real_plo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PC70\Desktop\LTV\real_plot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file:///C:\Users\PC70\Desktop\LTV\real_plot.xlsx" TargetMode="External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file:///C:\Users\PC70\Desktop\LTV\real_plot.xlsx" TargetMode="External"/><Relationship Id="rId4" Type="http://schemas.openxmlformats.org/officeDocument/2006/relationships/themeOverride" Target="../theme/themeOverride1.xml"/></Relationships>
</file>

<file path=ppt/charts/_rels/chartEx4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oleObject" Target="file:///C:\Users\PC70\Desktop\LTV\real_plot.xlsx" TargetMode="External"/></Relationships>
</file>

<file path=ppt/charts/_rels/chartEx5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oleObject" Target="file:///C:\Users\PC70\Desktop\LTV\real_plot.xlsx" TargetMode="External"/></Relationships>
</file>

<file path=ppt/charts/_rels/chartEx6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oleObject" Target="file:///C:\Users\PC70\Desktop\LTV\real_plot.xlsx" TargetMode="External"/></Relationships>
</file>

<file path=ppt/charts/_rels/chartEx7.xml.rels><?xml version="1.0" encoding="UTF-8" standalone="yes"?>
<Relationships xmlns="http://schemas.openxmlformats.org/package/2006/relationships"><Relationship Id="rId3" Type="http://schemas.microsoft.com/office/2011/relationships/chartColorStyle" Target="colors10.xml"/><Relationship Id="rId2" Type="http://schemas.microsoft.com/office/2011/relationships/chartStyle" Target="style10.xml"/><Relationship Id="rId1" Type="http://schemas.openxmlformats.org/officeDocument/2006/relationships/oleObject" Target="file:///C:\Users\PC70\Desktop\LTV\real_plo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>
        <c:manualLayout>
          <c:layoutTarget val="inner"/>
          <c:xMode val="edge"/>
          <c:yMode val="edge"/>
          <c:x val="0.26151946616922062"/>
          <c:y val="0.13857014028247963"/>
          <c:w val="0.71667161955007852"/>
          <c:h val="0.8371137477085308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工作表1!$I$41</c:f>
              <c:strCache>
                <c:ptCount val="1"/>
                <c:pt idx="0">
                  <c:v>VIF Factor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工作表1!$H$42:$H$64</c:f>
              <c:strCache>
                <c:ptCount val="23"/>
                <c:pt idx="0">
                  <c:v>diamond_consume</c:v>
                </c:pt>
                <c:pt idx="1">
                  <c:v>pay_amount_7days</c:v>
                </c:pt>
                <c:pt idx="2">
                  <c:v>diamond_consume_avg</c:v>
                </c:pt>
                <c:pt idx="3">
                  <c:v>pay_amount_avg</c:v>
                </c:pt>
                <c:pt idx="4">
                  <c:v>battle</c:v>
                </c:pt>
                <c:pt idx="5">
                  <c:v>quick_between</c:v>
                </c:pt>
                <c:pt idx="6">
                  <c:v>online_time_avg</c:v>
                </c:pt>
                <c:pt idx="7">
                  <c:v>battle_avg</c:v>
                </c:pt>
                <c:pt idx="8">
                  <c:v>sapphire_consume</c:v>
                </c:pt>
                <c:pt idx="9">
                  <c:v>diamond_player_star</c:v>
                </c:pt>
                <c:pt idx="10">
                  <c:v>level_training</c:v>
                </c:pt>
                <c:pt idx="11">
                  <c:v>diamond_player_star_avg</c:v>
                </c:pt>
                <c:pt idx="12">
                  <c:v>battle_real_count</c:v>
                </c:pt>
                <c:pt idx="13">
                  <c:v>quest</c:v>
                </c:pt>
                <c:pt idx="14">
                  <c:v>talent_sum</c:v>
                </c:pt>
                <c:pt idx="15">
                  <c:v>diamond_battle_pass_exp_avg</c:v>
                </c:pt>
                <c:pt idx="16">
                  <c:v>diamond_battle_pass_exp</c:v>
                </c:pt>
                <c:pt idx="17">
                  <c:v>battle_real_ratio</c:v>
                </c:pt>
                <c:pt idx="18">
                  <c:v>day</c:v>
                </c:pt>
                <c:pt idx="19">
                  <c:v>iaa_count_7days</c:v>
                </c:pt>
                <c:pt idx="20">
                  <c:v>diamond_contract_player_shop_avg</c:v>
                </c:pt>
                <c:pt idx="21">
                  <c:v>sapphire_consume_avg</c:v>
                </c:pt>
                <c:pt idx="22">
                  <c:v>rating_evolve_score</c:v>
                </c:pt>
              </c:strCache>
            </c:strRef>
          </c:cat>
          <c:val>
            <c:numRef>
              <c:f>工作表1!$I$42:$I$64</c:f>
              <c:numCache>
                <c:formatCode>0</c:formatCode>
                <c:ptCount val="23"/>
                <c:pt idx="0">
                  <c:v>333.27535242064101</c:v>
                </c:pt>
                <c:pt idx="1">
                  <c:v>309.88126426234697</c:v>
                </c:pt>
                <c:pt idx="2">
                  <c:v>144.07185273949801</c:v>
                </c:pt>
                <c:pt idx="3">
                  <c:v>112.132850018772</c:v>
                </c:pt>
                <c:pt idx="4">
                  <c:v>107.08590922966</c:v>
                </c:pt>
                <c:pt idx="5">
                  <c:v>31.7761789889597</c:v>
                </c:pt>
                <c:pt idx="6">
                  <c:v>25.526829230121301</c:v>
                </c:pt>
                <c:pt idx="7">
                  <c:v>21.060418672046499</c:v>
                </c:pt>
                <c:pt idx="8">
                  <c:v>18.012513171439299</c:v>
                </c:pt>
                <c:pt idx="9">
                  <c:v>16.271103230352701</c:v>
                </c:pt>
                <c:pt idx="10">
                  <c:v>15.972070429908699</c:v>
                </c:pt>
                <c:pt idx="11">
                  <c:v>15.596588914342499</c:v>
                </c:pt>
                <c:pt idx="12">
                  <c:v>14.057115272263699</c:v>
                </c:pt>
                <c:pt idx="13">
                  <c:v>14.043556133228099</c:v>
                </c:pt>
                <c:pt idx="14">
                  <c:v>13.3650208916607</c:v>
                </c:pt>
                <c:pt idx="15">
                  <c:v>11.7664552383205</c:v>
                </c:pt>
                <c:pt idx="16">
                  <c:v>11.4918329250575</c:v>
                </c:pt>
                <c:pt idx="17">
                  <c:v>11.430394554799999</c:v>
                </c:pt>
                <c:pt idx="18">
                  <c:v>11.2544210633307</c:v>
                </c:pt>
                <c:pt idx="19">
                  <c:v>11.0877956477193</c:v>
                </c:pt>
                <c:pt idx="20">
                  <c:v>11.079427307660501</c:v>
                </c:pt>
                <c:pt idx="21">
                  <c:v>10.9428095971786</c:v>
                </c:pt>
                <c:pt idx="22">
                  <c:v>10.6125268239223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2A1-47B5-89E7-8C7ED677A11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236751576"/>
        <c:axId val="237161480"/>
      </c:barChart>
      <c:catAx>
        <c:axId val="23675157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237161480"/>
        <c:crosses val="autoZero"/>
        <c:auto val="1"/>
        <c:lblAlgn val="ctr"/>
        <c:lblOffset val="100"/>
        <c:noMultiLvlLbl val="0"/>
      </c:catAx>
      <c:valAx>
        <c:axId val="237161480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236751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TW" sz="1800" b="1" i="0" baseline="0" dirty="0"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JJNA</a:t>
            </a:r>
            <a:r>
              <a:rPr lang="zh-TW" altLang="zh-TW" sz="1800" b="1" i="0" baseline="0" dirty="0"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分週</a:t>
            </a:r>
            <a:r>
              <a:rPr lang="zh-TW" altLang="en-US" sz="1800" b="1" i="0" baseline="0" dirty="0"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金額預測</a:t>
            </a:r>
            <a:endParaRPr lang="zh-TW" altLang="zh-TW" sz="1400" b="1" dirty="0"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趨勢圖!$J$1</c:f>
              <c:strCache>
                <c:ptCount val="1"/>
                <c:pt idx="0">
                  <c:v>實際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趨勢圖!$A$2:$A$25</c:f>
              <c:numCache>
                <c:formatCode>m/d/yyyy</c:formatCode>
                <c:ptCount val="24"/>
                <c:pt idx="0">
                  <c:v>44774</c:v>
                </c:pt>
                <c:pt idx="1">
                  <c:v>44781</c:v>
                </c:pt>
                <c:pt idx="2">
                  <c:v>44788</c:v>
                </c:pt>
                <c:pt idx="3">
                  <c:v>44795</c:v>
                </c:pt>
                <c:pt idx="4">
                  <c:v>44802</c:v>
                </c:pt>
                <c:pt idx="5">
                  <c:v>44809</c:v>
                </c:pt>
                <c:pt idx="6">
                  <c:v>44816</c:v>
                </c:pt>
                <c:pt idx="7">
                  <c:v>44823</c:v>
                </c:pt>
                <c:pt idx="8">
                  <c:v>44830</c:v>
                </c:pt>
                <c:pt idx="9">
                  <c:v>44837</c:v>
                </c:pt>
                <c:pt idx="10">
                  <c:v>44844</c:v>
                </c:pt>
                <c:pt idx="11">
                  <c:v>44851</c:v>
                </c:pt>
                <c:pt idx="12">
                  <c:v>44858</c:v>
                </c:pt>
                <c:pt idx="13">
                  <c:v>44865</c:v>
                </c:pt>
                <c:pt idx="14">
                  <c:v>44872</c:v>
                </c:pt>
                <c:pt idx="15">
                  <c:v>44879</c:v>
                </c:pt>
                <c:pt idx="16">
                  <c:v>44886</c:v>
                </c:pt>
                <c:pt idx="17">
                  <c:v>44893</c:v>
                </c:pt>
                <c:pt idx="18">
                  <c:v>44900</c:v>
                </c:pt>
                <c:pt idx="19">
                  <c:v>44907</c:v>
                </c:pt>
                <c:pt idx="20">
                  <c:v>44914</c:v>
                </c:pt>
                <c:pt idx="21">
                  <c:v>44921</c:v>
                </c:pt>
                <c:pt idx="22">
                  <c:v>44928</c:v>
                </c:pt>
                <c:pt idx="23">
                  <c:v>44934</c:v>
                </c:pt>
              </c:numCache>
            </c:numRef>
          </c:cat>
          <c:val>
            <c:numRef>
              <c:f>趨勢圖!$J$2:$J$25</c:f>
              <c:numCache>
                <c:formatCode>General</c:formatCode>
                <c:ptCount val="24"/>
                <c:pt idx="0">
                  <c:v>13259.4707</c:v>
                </c:pt>
                <c:pt idx="1">
                  <c:v>11990.7333</c:v>
                </c:pt>
                <c:pt idx="2">
                  <c:v>8794.2789999999895</c:v>
                </c:pt>
                <c:pt idx="3">
                  <c:v>7895.5391</c:v>
                </c:pt>
                <c:pt idx="4">
                  <c:v>4566.5563000000002</c:v>
                </c:pt>
                <c:pt idx="5">
                  <c:v>4053.9638999999902</c:v>
                </c:pt>
                <c:pt idx="6">
                  <c:v>5654.8653999999897</c:v>
                </c:pt>
                <c:pt idx="7">
                  <c:v>2966.59509999999</c:v>
                </c:pt>
                <c:pt idx="8">
                  <c:v>4914.6292999999996</c:v>
                </c:pt>
                <c:pt idx="9">
                  <c:v>5883.0679</c:v>
                </c:pt>
                <c:pt idx="10">
                  <c:v>3925.6270999999902</c:v>
                </c:pt>
                <c:pt idx="11">
                  <c:v>4073.6468999999902</c:v>
                </c:pt>
                <c:pt idx="12">
                  <c:v>2707.0095999999999</c:v>
                </c:pt>
                <c:pt idx="13">
                  <c:v>4890.8303999999998</c:v>
                </c:pt>
                <c:pt idx="14">
                  <c:v>3336.1957000000002</c:v>
                </c:pt>
                <c:pt idx="15">
                  <c:v>8798.8683000000001</c:v>
                </c:pt>
                <c:pt idx="16">
                  <c:v>6401.4206999999997</c:v>
                </c:pt>
                <c:pt idx="17">
                  <c:v>9467.5396999999994</c:v>
                </c:pt>
                <c:pt idx="18">
                  <c:v>5399.4404999999997</c:v>
                </c:pt>
                <c:pt idx="19">
                  <c:v>6963.0130999999901</c:v>
                </c:pt>
                <c:pt idx="20">
                  <c:v>7899.3977999999997</c:v>
                </c:pt>
                <c:pt idx="21">
                  <c:v>15498.9241</c:v>
                </c:pt>
                <c:pt idx="22">
                  <c:v>4967.4278999999997</c:v>
                </c:pt>
                <c:pt idx="23">
                  <c:v>6615.8973999999998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C7D-4D83-92D1-6056673A7001}"/>
            </c:ext>
          </c:extLst>
        </c:ser>
        <c:ser>
          <c:idx val="0"/>
          <c:order val="1"/>
          <c:tx>
            <c:strRef>
              <c:f>趨勢圖!$K$1</c:f>
              <c:strCache>
                <c:ptCount val="1"/>
                <c:pt idx="0">
                  <c:v>舊版</c:v>
                </c:pt>
              </c:strCache>
            </c:strRef>
          </c:tx>
          <c:spPr>
            <a:ln w="28575" cap="rnd">
              <a:solidFill>
                <a:schemeClr val="bg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趨勢圖!$A$2:$A$25</c:f>
              <c:numCache>
                <c:formatCode>m/d/yyyy</c:formatCode>
                <c:ptCount val="24"/>
                <c:pt idx="0">
                  <c:v>44774</c:v>
                </c:pt>
                <c:pt idx="1">
                  <c:v>44781</c:v>
                </c:pt>
                <c:pt idx="2">
                  <c:v>44788</c:v>
                </c:pt>
                <c:pt idx="3">
                  <c:v>44795</c:v>
                </c:pt>
                <c:pt idx="4">
                  <c:v>44802</c:v>
                </c:pt>
                <c:pt idx="5">
                  <c:v>44809</c:v>
                </c:pt>
                <c:pt idx="6">
                  <c:v>44816</c:v>
                </c:pt>
                <c:pt idx="7">
                  <c:v>44823</c:v>
                </c:pt>
                <c:pt idx="8">
                  <c:v>44830</c:v>
                </c:pt>
                <c:pt idx="9">
                  <c:v>44837</c:v>
                </c:pt>
                <c:pt idx="10">
                  <c:v>44844</c:v>
                </c:pt>
                <c:pt idx="11">
                  <c:v>44851</c:v>
                </c:pt>
                <c:pt idx="12">
                  <c:v>44858</c:v>
                </c:pt>
                <c:pt idx="13">
                  <c:v>44865</c:v>
                </c:pt>
                <c:pt idx="14">
                  <c:v>44872</c:v>
                </c:pt>
                <c:pt idx="15">
                  <c:v>44879</c:v>
                </c:pt>
                <c:pt idx="16">
                  <c:v>44886</c:v>
                </c:pt>
                <c:pt idx="17">
                  <c:v>44893</c:v>
                </c:pt>
                <c:pt idx="18">
                  <c:v>44900</c:v>
                </c:pt>
                <c:pt idx="19">
                  <c:v>44907</c:v>
                </c:pt>
                <c:pt idx="20">
                  <c:v>44914</c:v>
                </c:pt>
                <c:pt idx="21">
                  <c:v>44921</c:v>
                </c:pt>
                <c:pt idx="22">
                  <c:v>44928</c:v>
                </c:pt>
                <c:pt idx="23">
                  <c:v>44934</c:v>
                </c:pt>
              </c:numCache>
            </c:numRef>
          </c:cat>
          <c:val>
            <c:numRef>
              <c:f>趨勢圖!$K$2:$K$25</c:f>
              <c:numCache>
                <c:formatCode>#,##0.00</c:formatCode>
                <c:ptCount val="24"/>
                <c:pt idx="0">
                  <c:v>18415.71</c:v>
                </c:pt>
                <c:pt idx="1">
                  <c:v>18626.47</c:v>
                </c:pt>
                <c:pt idx="2">
                  <c:v>14892.86</c:v>
                </c:pt>
                <c:pt idx="3">
                  <c:v>14513.64</c:v>
                </c:pt>
                <c:pt idx="4">
                  <c:v>12127.08</c:v>
                </c:pt>
                <c:pt idx="5">
                  <c:v>9749.9500000000007</c:v>
                </c:pt>
                <c:pt idx="6">
                  <c:v>10235.36</c:v>
                </c:pt>
                <c:pt idx="7">
                  <c:v>11196.86</c:v>
                </c:pt>
                <c:pt idx="8">
                  <c:v>9260.99</c:v>
                </c:pt>
                <c:pt idx="9">
                  <c:v>9120.85</c:v>
                </c:pt>
                <c:pt idx="10">
                  <c:v>5486.48</c:v>
                </c:pt>
                <c:pt idx="11">
                  <c:v>21512.23</c:v>
                </c:pt>
                <c:pt idx="12">
                  <c:v>15252.35</c:v>
                </c:pt>
                <c:pt idx="13">
                  <c:v>7462.88</c:v>
                </c:pt>
                <c:pt idx="14" formatCode="#,##0">
                  <c:v>6764</c:v>
                </c:pt>
                <c:pt idx="15">
                  <c:v>11754.03</c:v>
                </c:pt>
                <c:pt idx="16">
                  <c:v>13112.84</c:v>
                </c:pt>
                <c:pt idx="17">
                  <c:v>9495.0300000000007</c:v>
                </c:pt>
                <c:pt idx="18">
                  <c:v>9959.49</c:v>
                </c:pt>
                <c:pt idx="19">
                  <c:v>9137.4</c:v>
                </c:pt>
                <c:pt idx="20">
                  <c:v>14317.6</c:v>
                </c:pt>
                <c:pt idx="21">
                  <c:v>9449.56</c:v>
                </c:pt>
                <c:pt idx="22">
                  <c:v>7352.04</c:v>
                </c:pt>
                <c:pt idx="23">
                  <c:v>8913.5499999999993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C7D-4D83-92D1-6056673A7001}"/>
            </c:ext>
          </c:extLst>
        </c:ser>
        <c:ser>
          <c:idx val="3"/>
          <c:order val="2"/>
          <c:tx>
            <c:strRef>
              <c:f>趨勢圖!$L$1</c:f>
              <c:strCache>
                <c:ptCount val="1"/>
                <c:pt idx="0">
                  <c:v>統計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趨勢圖!$A$2:$A$25</c:f>
              <c:numCache>
                <c:formatCode>m/d/yyyy</c:formatCode>
                <c:ptCount val="24"/>
                <c:pt idx="0">
                  <c:v>44774</c:v>
                </c:pt>
                <c:pt idx="1">
                  <c:v>44781</c:v>
                </c:pt>
                <c:pt idx="2">
                  <c:v>44788</c:v>
                </c:pt>
                <c:pt idx="3">
                  <c:v>44795</c:v>
                </c:pt>
                <c:pt idx="4">
                  <c:v>44802</c:v>
                </c:pt>
                <c:pt idx="5">
                  <c:v>44809</c:v>
                </c:pt>
                <c:pt idx="6">
                  <c:v>44816</c:v>
                </c:pt>
                <c:pt idx="7">
                  <c:v>44823</c:v>
                </c:pt>
                <c:pt idx="8">
                  <c:v>44830</c:v>
                </c:pt>
                <c:pt idx="9">
                  <c:v>44837</c:v>
                </c:pt>
                <c:pt idx="10">
                  <c:v>44844</c:v>
                </c:pt>
                <c:pt idx="11">
                  <c:v>44851</c:v>
                </c:pt>
                <c:pt idx="12">
                  <c:v>44858</c:v>
                </c:pt>
                <c:pt idx="13">
                  <c:v>44865</c:v>
                </c:pt>
                <c:pt idx="14">
                  <c:v>44872</c:v>
                </c:pt>
                <c:pt idx="15">
                  <c:v>44879</c:v>
                </c:pt>
                <c:pt idx="16">
                  <c:v>44886</c:v>
                </c:pt>
                <c:pt idx="17">
                  <c:v>44893</c:v>
                </c:pt>
                <c:pt idx="18">
                  <c:v>44900</c:v>
                </c:pt>
                <c:pt idx="19">
                  <c:v>44907</c:v>
                </c:pt>
                <c:pt idx="20">
                  <c:v>44914</c:v>
                </c:pt>
                <c:pt idx="21">
                  <c:v>44921</c:v>
                </c:pt>
                <c:pt idx="22">
                  <c:v>44928</c:v>
                </c:pt>
                <c:pt idx="23">
                  <c:v>44934</c:v>
                </c:pt>
              </c:numCache>
            </c:numRef>
          </c:cat>
          <c:val>
            <c:numRef>
              <c:f>趨勢圖!$L$2:$L$25</c:f>
              <c:numCache>
                <c:formatCode>General</c:formatCode>
                <c:ptCount val="24"/>
                <c:pt idx="0">
                  <c:v>10837.0652522499</c:v>
                </c:pt>
                <c:pt idx="1">
                  <c:v>12964.421470663699</c:v>
                </c:pt>
                <c:pt idx="2">
                  <c:v>9369.81329745314</c:v>
                </c:pt>
                <c:pt idx="3">
                  <c:v>11872.228756558399</c:v>
                </c:pt>
                <c:pt idx="4">
                  <c:v>10337.087290719301</c:v>
                </c:pt>
                <c:pt idx="5">
                  <c:v>5741.7696422929803</c:v>
                </c:pt>
                <c:pt idx="6">
                  <c:v>7599.1968305595201</c:v>
                </c:pt>
                <c:pt idx="7">
                  <c:v>5040.3068785207597</c:v>
                </c:pt>
                <c:pt idx="8">
                  <c:v>7084.1962865707301</c:v>
                </c:pt>
                <c:pt idx="9">
                  <c:v>8085.7472096543497</c:v>
                </c:pt>
                <c:pt idx="10">
                  <c:v>6724.9169788049903</c:v>
                </c:pt>
                <c:pt idx="11">
                  <c:v>7027.6955270656199</c:v>
                </c:pt>
                <c:pt idx="12">
                  <c:v>3247.8804143890502</c:v>
                </c:pt>
                <c:pt idx="13">
                  <c:v>6683.9355599280198</c:v>
                </c:pt>
                <c:pt idx="14">
                  <c:v>6578.5579954205796</c:v>
                </c:pt>
                <c:pt idx="15">
                  <c:v>11466.091833307701</c:v>
                </c:pt>
                <c:pt idx="16">
                  <c:v>10180.717681632401</c:v>
                </c:pt>
                <c:pt idx="17">
                  <c:v>6767.5487513569697</c:v>
                </c:pt>
                <c:pt idx="18">
                  <c:v>4519.0426011067102</c:v>
                </c:pt>
                <c:pt idx="19">
                  <c:v>6167.0337962527601</c:v>
                </c:pt>
                <c:pt idx="20">
                  <c:v>9965.1526151139296</c:v>
                </c:pt>
                <c:pt idx="21">
                  <c:v>6932.1874520717702</c:v>
                </c:pt>
                <c:pt idx="22">
                  <c:v>4976.7469042082002</c:v>
                </c:pt>
                <c:pt idx="23">
                  <c:v>8605.6764370402798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C7D-4D83-92D1-6056673A7001}"/>
            </c:ext>
          </c:extLst>
        </c:ser>
        <c:ser>
          <c:idx val="2"/>
          <c:order val="3"/>
          <c:tx>
            <c:strRef>
              <c:f>趨勢圖!$M$1</c:f>
              <c:strCache>
                <c:ptCount val="1"/>
                <c:pt idx="0">
                  <c:v>LASSO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cat>
            <c:numRef>
              <c:f>趨勢圖!$A$2:$A$25</c:f>
              <c:numCache>
                <c:formatCode>m/d/yyyy</c:formatCode>
                <c:ptCount val="24"/>
                <c:pt idx="0">
                  <c:v>44774</c:v>
                </c:pt>
                <c:pt idx="1">
                  <c:v>44781</c:v>
                </c:pt>
                <c:pt idx="2">
                  <c:v>44788</c:v>
                </c:pt>
                <c:pt idx="3">
                  <c:v>44795</c:v>
                </c:pt>
                <c:pt idx="4">
                  <c:v>44802</c:v>
                </c:pt>
                <c:pt idx="5">
                  <c:v>44809</c:v>
                </c:pt>
                <c:pt idx="6">
                  <c:v>44816</c:v>
                </c:pt>
                <c:pt idx="7">
                  <c:v>44823</c:v>
                </c:pt>
                <c:pt idx="8">
                  <c:v>44830</c:v>
                </c:pt>
                <c:pt idx="9">
                  <c:v>44837</c:v>
                </c:pt>
                <c:pt idx="10">
                  <c:v>44844</c:v>
                </c:pt>
                <c:pt idx="11">
                  <c:v>44851</c:v>
                </c:pt>
                <c:pt idx="12">
                  <c:v>44858</c:v>
                </c:pt>
                <c:pt idx="13">
                  <c:v>44865</c:v>
                </c:pt>
                <c:pt idx="14">
                  <c:v>44872</c:v>
                </c:pt>
                <c:pt idx="15">
                  <c:v>44879</c:v>
                </c:pt>
                <c:pt idx="16">
                  <c:v>44886</c:v>
                </c:pt>
                <c:pt idx="17">
                  <c:v>44893</c:v>
                </c:pt>
                <c:pt idx="18">
                  <c:v>44900</c:v>
                </c:pt>
                <c:pt idx="19">
                  <c:v>44907</c:v>
                </c:pt>
                <c:pt idx="20">
                  <c:v>44914</c:v>
                </c:pt>
                <c:pt idx="21">
                  <c:v>44921</c:v>
                </c:pt>
                <c:pt idx="22">
                  <c:v>44928</c:v>
                </c:pt>
                <c:pt idx="23">
                  <c:v>44934</c:v>
                </c:pt>
              </c:numCache>
            </c:numRef>
          </c:cat>
          <c:val>
            <c:numRef>
              <c:f>趨勢圖!$M$2:$M$25</c:f>
              <c:numCache>
                <c:formatCode>General</c:formatCode>
                <c:ptCount val="24"/>
                <c:pt idx="0">
                  <c:v>11366.5270826001</c:v>
                </c:pt>
                <c:pt idx="1">
                  <c:v>12339.191389838899</c:v>
                </c:pt>
                <c:pt idx="2">
                  <c:v>8696.2691652213507</c:v>
                </c:pt>
                <c:pt idx="3">
                  <c:v>9345.9830110426301</c:v>
                </c:pt>
                <c:pt idx="4">
                  <c:v>8412.7014794430306</c:v>
                </c:pt>
                <c:pt idx="5">
                  <c:v>5436.7296824271998</c:v>
                </c:pt>
                <c:pt idx="6">
                  <c:v>6425.8956170190104</c:v>
                </c:pt>
                <c:pt idx="7">
                  <c:v>4328.7124358420297</c:v>
                </c:pt>
                <c:pt idx="8">
                  <c:v>6421.0963741139803</c:v>
                </c:pt>
                <c:pt idx="9">
                  <c:v>6083.6941152770396</c:v>
                </c:pt>
                <c:pt idx="10">
                  <c:v>5712.0624774489797</c:v>
                </c:pt>
                <c:pt idx="11">
                  <c:v>5373.4574298854604</c:v>
                </c:pt>
                <c:pt idx="12">
                  <c:v>4243.2446110308301</c:v>
                </c:pt>
                <c:pt idx="13">
                  <c:v>5542.2454931953698</c:v>
                </c:pt>
                <c:pt idx="14">
                  <c:v>5599.8847865717898</c:v>
                </c:pt>
                <c:pt idx="15">
                  <c:v>9848.3838942365001</c:v>
                </c:pt>
                <c:pt idx="16">
                  <c:v>8960.7052516643907</c:v>
                </c:pt>
                <c:pt idx="17">
                  <c:v>7070.5054295599002</c:v>
                </c:pt>
                <c:pt idx="18">
                  <c:v>5672.89974181247</c:v>
                </c:pt>
                <c:pt idx="19">
                  <c:v>8026.5529249188203</c:v>
                </c:pt>
                <c:pt idx="20">
                  <c:v>11178.414368539899</c:v>
                </c:pt>
                <c:pt idx="21">
                  <c:v>8000.6886765308</c:v>
                </c:pt>
                <c:pt idx="22">
                  <c:v>5974.7645052370499</c:v>
                </c:pt>
                <c:pt idx="23">
                  <c:v>8550.7219949504997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C7D-4D83-92D1-6056673A7001}"/>
            </c:ext>
          </c:extLst>
        </c:ser>
        <c:ser>
          <c:idx val="4"/>
          <c:order val="4"/>
          <c:tx>
            <c:strRef>
              <c:f>趨勢圖!$N$1</c:f>
              <c:strCache>
                <c:ptCount val="1"/>
                <c:pt idx="0">
                  <c:v>LGBM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趨勢圖!$A$2:$A$25</c:f>
              <c:numCache>
                <c:formatCode>m/d/yyyy</c:formatCode>
                <c:ptCount val="24"/>
                <c:pt idx="0">
                  <c:v>44774</c:v>
                </c:pt>
                <c:pt idx="1">
                  <c:v>44781</c:v>
                </c:pt>
                <c:pt idx="2">
                  <c:v>44788</c:v>
                </c:pt>
                <c:pt idx="3">
                  <c:v>44795</c:v>
                </c:pt>
                <c:pt idx="4">
                  <c:v>44802</c:v>
                </c:pt>
                <c:pt idx="5">
                  <c:v>44809</c:v>
                </c:pt>
                <c:pt idx="6">
                  <c:v>44816</c:v>
                </c:pt>
                <c:pt idx="7">
                  <c:v>44823</c:v>
                </c:pt>
                <c:pt idx="8">
                  <c:v>44830</c:v>
                </c:pt>
                <c:pt idx="9">
                  <c:v>44837</c:v>
                </c:pt>
                <c:pt idx="10">
                  <c:v>44844</c:v>
                </c:pt>
                <c:pt idx="11">
                  <c:v>44851</c:v>
                </c:pt>
                <c:pt idx="12">
                  <c:v>44858</c:v>
                </c:pt>
                <c:pt idx="13">
                  <c:v>44865</c:v>
                </c:pt>
                <c:pt idx="14">
                  <c:v>44872</c:v>
                </c:pt>
                <c:pt idx="15">
                  <c:v>44879</c:v>
                </c:pt>
                <c:pt idx="16">
                  <c:v>44886</c:v>
                </c:pt>
                <c:pt idx="17">
                  <c:v>44893</c:v>
                </c:pt>
                <c:pt idx="18">
                  <c:v>44900</c:v>
                </c:pt>
                <c:pt idx="19">
                  <c:v>44907</c:v>
                </c:pt>
                <c:pt idx="20">
                  <c:v>44914</c:v>
                </c:pt>
                <c:pt idx="21">
                  <c:v>44921</c:v>
                </c:pt>
                <c:pt idx="22">
                  <c:v>44928</c:v>
                </c:pt>
                <c:pt idx="23">
                  <c:v>44934</c:v>
                </c:pt>
              </c:numCache>
            </c:numRef>
          </c:cat>
          <c:val>
            <c:numRef>
              <c:f>趨勢圖!$N$2:$N$25</c:f>
              <c:numCache>
                <c:formatCode>General</c:formatCode>
                <c:ptCount val="24"/>
                <c:pt idx="0">
                  <c:v>13159.783182858</c:v>
                </c:pt>
                <c:pt idx="1">
                  <c:v>11267.462654254299</c:v>
                </c:pt>
                <c:pt idx="2">
                  <c:v>9168.6374019863106</c:v>
                </c:pt>
                <c:pt idx="3">
                  <c:v>9045.4040079850802</c:v>
                </c:pt>
                <c:pt idx="4">
                  <c:v>6775.9135614587904</c:v>
                </c:pt>
                <c:pt idx="5">
                  <c:v>6127.7912414299899</c:v>
                </c:pt>
                <c:pt idx="6">
                  <c:v>5934.1249149447303</c:v>
                </c:pt>
                <c:pt idx="7">
                  <c:v>6084.8896795206101</c:v>
                </c:pt>
                <c:pt idx="8">
                  <c:v>6567.55805792306</c:v>
                </c:pt>
                <c:pt idx="9">
                  <c:v>6686.1407657677901</c:v>
                </c:pt>
                <c:pt idx="10">
                  <c:v>4514.3589727053504</c:v>
                </c:pt>
                <c:pt idx="11">
                  <c:v>5202.1101397488101</c:v>
                </c:pt>
                <c:pt idx="12">
                  <c:v>5401.1150809098499</c:v>
                </c:pt>
                <c:pt idx="13">
                  <c:v>6461.1738381953401</c:v>
                </c:pt>
                <c:pt idx="14">
                  <c:v>5164.9018803725603</c:v>
                </c:pt>
                <c:pt idx="15">
                  <c:v>9901.0975580128197</c:v>
                </c:pt>
                <c:pt idx="16">
                  <c:v>8675.8600858821792</c:v>
                </c:pt>
                <c:pt idx="17">
                  <c:v>8155.64436857703</c:v>
                </c:pt>
                <c:pt idx="18">
                  <c:v>7319.9203878263597</c:v>
                </c:pt>
                <c:pt idx="19">
                  <c:v>7080.0660955327103</c:v>
                </c:pt>
                <c:pt idx="20">
                  <c:v>10554.684512370801</c:v>
                </c:pt>
                <c:pt idx="21">
                  <c:v>8946.0608787153105</c:v>
                </c:pt>
                <c:pt idx="22">
                  <c:v>6516.6044425513801</c:v>
                </c:pt>
                <c:pt idx="23">
                  <c:v>8666.7881001982896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C7D-4D83-92D1-6056673A7001}"/>
            </c:ext>
          </c:extLst>
        </c:ser>
        <c:ser>
          <c:idx val="5"/>
          <c:order val="5"/>
          <c:tx>
            <c:strRef>
              <c:f>趨勢圖!$O$1</c:f>
              <c:strCache>
                <c:ptCount val="1"/>
                <c:pt idx="0">
                  <c:v>Xgboost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趨勢圖!$A$2:$A$25</c:f>
              <c:numCache>
                <c:formatCode>m/d/yyyy</c:formatCode>
                <c:ptCount val="24"/>
                <c:pt idx="0">
                  <c:v>44774</c:v>
                </c:pt>
                <c:pt idx="1">
                  <c:v>44781</c:v>
                </c:pt>
                <c:pt idx="2">
                  <c:v>44788</c:v>
                </c:pt>
                <c:pt idx="3">
                  <c:v>44795</c:v>
                </c:pt>
                <c:pt idx="4">
                  <c:v>44802</c:v>
                </c:pt>
                <c:pt idx="5">
                  <c:v>44809</c:v>
                </c:pt>
                <c:pt idx="6">
                  <c:v>44816</c:v>
                </c:pt>
                <c:pt idx="7">
                  <c:v>44823</c:v>
                </c:pt>
                <c:pt idx="8">
                  <c:v>44830</c:v>
                </c:pt>
                <c:pt idx="9">
                  <c:v>44837</c:v>
                </c:pt>
                <c:pt idx="10">
                  <c:v>44844</c:v>
                </c:pt>
                <c:pt idx="11">
                  <c:v>44851</c:v>
                </c:pt>
                <c:pt idx="12">
                  <c:v>44858</c:v>
                </c:pt>
                <c:pt idx="13">
                  <c:v>44865</c:v>
                </c:pt>
                <c:pt idx="14">
                  <c:v>44872</c:v>
                </c:pt>
                <c:pt idx="15">
                  <c:v>44879</c:v>
                </c:pt>
                <c:pt idx="16">
                  <c:v>44886</c:v>
                </c:pt>
                <c:pt idx="17">
                  <c:v>44893</c:v>
                </c:pt>
                <c:pt idx="18">
                  <c:v>44900</c:v>
                </c:pt>
                <c:pt idx="19">
                  <c:v>44907</c:v>
                </c:pt>
                <c:pt idx="20">
                  <c:v>44914</c:v>
                </c:pt>
                <c:pt idx="21">
                  <c:v>44921</c:v>
                </c:pt>
                <c:pt idx="22">
                  <c:v>44928</c:v>
                </c:pt>
                <c:pt idx="23">
                  <c:v>44934</c:v>
                </c:pt>
              </c:numCache>
            </c:numRef>
          </c:cat>
          <c:val>
            <c:numRef>
              <c:f>趨勢圖!$O$2:$O$25</c:f>
              <c:numCache>
                <c:formatCode>General</c:formatCode>
                <c:ptCount val="24"/>
                <c:pt idx="0">
                  <c:v>12564.37</c:v>
                </c:pt>
                <c:pt idx="1">
                  <c:v>12574.977000000001</c:v>
                </c:pt>
                <c:pt idx="2">
                  <c:v>10059.287</c:v>
                </c:pt>
                <c:pt idx="3">
                  <c:v>9149.8709999999992</c:v>
                </c:pt>
                <c:pt idx="4">
                  <c:v>7273.2160000000003</c:v>
                </c:pt>
                <c:pt idx="5">
                  <c:v>5823.4489999999996</c:v>
                </c:pt>
                <c:pt idx="6">
                  <c:v>6548.7686000000003</c:v>
                </c:pt>
                <c:pt idx="7">
                  <c:v>5702.2665999999999</c:v>
                </c:pt>
                <c:pt idx="8">
                  <c:v>7380.6063999999997</c:v>
                </c:pt>
                <c:pt idx="9">
                  <c:v>6315.7420000000002</c:v>
                </c:pt>
                <c:pt idx="10">
                  <c:v>4803.4946</c:v>
                </c:pt>
                <c:pt idx="11">
                  <c:v>5570.4315999999999</c:v>
                </c:pt>
                <c:pt idx="12">
                  <c:v>4622.8813</c:v>
                </c:pt>
                <c:pt idx="13">
                  <c:v>7311.7820000000002</c:v>
                </c:pt>
                <c:pt idx="14">
                  <c:v>6712.4233000000004</c:v>
                </c:pt>
                <c:pt idx="15">
                  <c:v>11213.217000000001</c:v>
                </c:pt>
                <c:pt idx="16">
                  <c:v>10046.012000000001</c:v>
                </c:pt>
                <c:pt idx="17">
                  <c:v>8455.0625</c:v>
                </c:pt>
                <c:pt idx="18">
                  <c:v>7141.9489999999996</c:v>
                </c:pt>
                <c:pt idx="19">
                  <c:v>8496.4770000000008</c:v>
                </c:pt>
                <c:pt idx="20">
                  <c:v>11299.508</c:v>
                </c:pt>
                <c:pt idx="21">
                  <c:v>8545.9259999999995</c:v>
                </c:pt>
                <c:pt idx="22">
                  <c:v>7992.9116000000004</c:v>
                </c:pt>
                <c:pt idx="23">
                  <c:v>8306.34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EC7D-4D83-92D1-6056673A70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0097144"/>
        <c:axId val="619129816"/>
      </c:lineChart>
      <c:dateAx>
        <c:axId val="180097144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619129816"/>
        <c:crosses val="autoZero"/>
        <c:auto val="1"/>
        <c:lblOffset val="100"/>
        <c:baseTimeUnit val="days"/>
      </c:dateAx>
      <c:valAx>
        <c:axId val="6191298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wordArtVertRtl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TW" sz="110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180</a:t>
                </a:r>
                <a:r>
                  <a:rPr lang="zh-TW" altLang="en-US" sz="110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日總儲值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wordArtVertRtl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80097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預測誤差 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非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ASA</a:t>
            </a:r>
            <a:r>
              <a:rPr lang="zh-TW" altLang="en-US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花費關係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趨勢圖!$C$1</c:f>
              <c:strCache>
                <c:ptCount val="1"/>
                <c:pt idx="0">
                  <c:v>非ASA廣告花費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 w="63500">
              <a:solidFill>
                <a:schemeClr val="accent2">
                  <a:lumMod val="60000"/>
                  <a:lumOff val="40000"/>
                </a:schemeClr>
              </a:solidFill>
            </a:ln>
            <a:effectLst/>
          </c:spPr>
          <c:invertIfNegative val="0"/>
          <c:cat>
            <c:numRef>
              <c:f>趨勢圖!$A$2:$A$25</c:f>
              <c:numCache>
                <c:formatCode>m/d/yyyy</c:formatCode>
                <c:ptCount val="24"/>
                <c:pt idx="0">
                  <c:v>44774</c:v>
                </c:pt>
                <c:pt idx="1">
                  <c:v>44781</c:v>
                </c:pt>
                <c:pt idx="2">
                  <c:v>44788</c:v>
                </c:pt>
                <c:pt idx="3">
                  <c:v>44795</c:v>
                </c:pt>
                <c:pt idx="4">
                  <c:v>44802</c:v>
                </c:pt>
                <c:pt idx="5">
                  <c:v>44809</c:v>
                </c:pt>
                <c:pt idx="6">
                  <c:v>44816</c:v>
                </c:pt>
                <c:pt idx="7">
                  <c:v>44823</c:v>
                </c:pt>
                <c:pt idx="8">
                  <c:v>44830</c:v>
                </c:pt>
                <c:pt idx="9">
                  <c:v>44837</c:v>
                </c:pt>
                <c:pt idx="10">
                  <c:v>44844</c:v>
                </c:pt>
                <c:pt idx="11">
                  <c:v>44851</c:v>
                </c:pt>
                <c:pt idx="12">
                  <c:v>44858</c:v>
                </c:pt>
                <c:pt idx="13">
                  <c:v>44865</c:v>
                </c:pt>
                <c:pt idx="14">
                  <c:v>44872</c:v>
                </c:pt>
                <c:pt idx="15">
                  <c:v>44879</c:v>
                </c:pt>
                <c:pt idx="16">
                  <c:v>44886</c:v>
                </c:pt>
                <c:pt idx="17">
                  <c:v>44893</c:v>
                </c:pt>
                <c:pt idx="18">
                  <c:v>44900</c:v>
                </c:pt>
                <c:pt idx="19">
                  <c:v>44907</c:v>
                </c:pt>
                <c:pt idx="20">
                  <c:v>44914</c:v>
                </c:pt>
                <c:pt idx="21">
                  <c:v>44921</c:v>
                </c:pt>
                <c:pt idx="22">
                  <c:v>44928</c:v>
                </c:pt>
                <c:pt idx="23">
                  <c:v>44934</c:v>
                </c:pt>
              </c:numCache>
            </c:numRef>
          </c:cat>
          <c:val>
            <c:numRef>
              <c:f>趨勢圖!$C$2:$C$25</c:f>
              <c:numCache>
                <c:formatCode>0</c:formatCode>
                <c:ptCount val="24"/>
                <c:pt idx="0">
                  <c:v>3746.5</c:v>
                </c:pt>
                <c:pt idx="1">
                  <c:v>6805.78</c:v>
                </c:pt>
                <c:pt idx="2">
                  <c:v>4266.8000499999998</c:v>
                </c:pt>
                <c:pt idx="3">
                  <c:v>493.5</c:v>
                </c:pt>
                <c:pt idx="4">
                  <c:v>276.5</c:v>
                </c:pt>
                <c:pt idx="5">
                  <c:v>108.5</c:v>
                </c:pt>
                <c:pt idx="6">
                  <c:v>59.5</c:v>
                </c:pt>
                <c:pt idx="7">
                  <c:v>45.5</c:v>
                </c:pt>
                <c:pt idx="8">
                  <c:v>14</c:v>
                </c:pt>
                <c:pt idx="9">
                  <c:v>45.5</c:v>
                </c:pt>
                <c:pt idx="10">
                  <c:v>24.5</c:v>
                </c:pt>
                <c:pt idx="11">
                  <c:v>3.5</c:v>
                </c:pt>
                <c:pt idx="12">
                  <c:v>10.5</c:v>
                </c:pt>
                <c:pt idx="13">
                  <c:v>0</c:v>
                </c:pt>
                <c:pt idx="14">
                  <c:v>7</c:v>
                </c:pt>
                <c:pt idx="15">
                  <c:v>2389.8599800000002</c:v>
                </c:pt>
                <c:pt idx="16">
                  <c:v>5523.61</c:v>
                </c:pt>
                <c:pt idx="17">
                  <c:v>5689.59</c:v>
                </c:pt>
                <c:pt idx="18">
                  <c:v>4847.67</c:v>
                </c:pt>
                <c:pt idx="19">
                  <c:v>5576.98</c:v>
                </c:pt>
                <c:pt idx="20">
                  <c:v>5627.49</c:v>
                </c:pt>
                <c:pt idx="21">
                  <c:v>2289.25</c:v>
                </c:pt>
                <c:pt idx="22">
                  <c:v>3.5</c:v>
                </c:pt>
                <c:pt idx="2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9A-4BB9-9F90-40D8D774BD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38415624"/>
        <c:axId val="238417192"/>
      </c:barChart>
      <c:lineChart>
        <c:grouping val="standard"/>
        <c:varyColors val="0"/>
        <c:ser>
          <c:idx val="1"/>
          <c:order val="1"/>
          <c:tx>
            <c:strRef>
              <c:f>趨勢圖!$P$1</c:f>
              <c:strCache>
                <c:ptCount val="1"/>
                <c:pt idx="0">
                  <c:v>LASSO誤差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val>
            <c:numRef>
              <c:f>趨勢圖!$P$2:$P$25</c:f>
              <c:numCache>
                <c:formatCode>0</c:formatCode>
                <c:ptCount val="24"/>
                <c:pt idx="0">
                  <c:v>14.276162753615001</c:v>
                </c:pt>
                <c:pt idx="1">
                  <c:v>2.90606154870403</c:v>
                </c:pt>
                <c:pt idx="2">
                  <c:v>1.1144726563560701</c:v>
                </c:pt>
                <c:pt idx="3">
                  <c:v>18.3704227497605</c:v>
                </c:pt>
                <c:pt idx="4">
                  <c:v>84.224192734534697</c:v>
                </c:pt>
                <c:pt idx="5">
                  <c:v>34.108981148727302</c:v>
                </c:pt>
                <c:pt idx="6">
                  <c:v>13.6348111312962</c:v>
                </c:pt>
                <c:pt idx="7">
                  <c:v>45.915175139405903</c:v>
                </c:pt>
                <c:pt idx="8">
                  <c:v>30.652710146703999</c:v>
                </c:pt>
                <c:pt idx="9">
                  <c:v>3.4102311699826302</c:v>
                </c:pt>
                <c:pt idx="10">
                  <c:v>45.507006446154399</c:v>
                </c:pt>
                <c:pt idx="11">
                  <c:v>31.907785868369398</c:v>
                </c:pt>
                <c:pt idx="12">
                  <c:v>56.750260916357099</c:v>
                </c:pt>
                <c:pt idx="13">
                  <c:v>13.3191102516124</c:v>
                </c:pt>
                <c:pt idx="14">
                  <c:v>67.852407056690197</c:v>
                </c:pt>
                <c:pt idx="15">
                  <c:v>11.927847519168701</c:v>
                </c:pt>
                <c:pt idx="16">
                  <c:v>39.979946196387502</c:v>
                </c:pt>
                <c:pt idx="17">
                  <c:v>25.318449633119599</c:v>
                </c:pt>
                <c:pt idx="18">
                  <c:v>5.0645847808204802</c:v>
                </c:pt>
                <c:pt idx="19">
                  <c:v>15.274132184511201</c:v>
                </c:pt>
                <c:pt idx="20">
                  <c:v>41.5097030376158</c:v>
                </c:pt>
                <c:pt idx="21">
                  <c:v>48.379070541220301</c:v>
                </c:pt>
                <c:pt idx="22">
                  <c:v>20.278836965848399</c:v>
                </c:pt>
                <c:pt idx="23">
                  <c:v>29.2450816264247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49A-4BB9-9F90-40D8D774BD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84986432"/>
        <c:axId val="384985648"/>
      </c:lineChart>
      <c:dateAx>
        <c:axId val="238415624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238417192"/>
        <c:crosses val="autoZero"/>
        <c:auto val="1"/>
        <c:lblOffset val="100"/>
        <c:baseTimeUnit val="days"/>
      </c:dateAx>
      <c:valAx>
        <c:axId val="238417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wordArtVertRtl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TW" altLang="en-US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廣告花費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wordArtVertRtl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238415624"/>
        <c:crosses val="autoZero"/>
        <c:crossBetween val="between"/>
      </c:valAx>
      <c:valAx>
        <c:axId val="384985648"/>
        <c:scaling>
          <c:orientation val="minMax"/>
        </c:scaling>
        <c:delete val="0"/>
        <c:axPos val="r"/>
        <c:title>
          <c:tx>
            <c:rich>
              <a:bodyPr rot="0" spcFirstLastPara="1" vertOverflow="ellipsis" vert="wordArtVertRtl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TW" altLang="en-US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預測誤差百分比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wordArtVertRtl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84986432"/>
        <c:crosses val="max"/>
        <c:crossBetween val="between"/>
      </c:valAx>
      <c:catAx>
        <c:axId val="384986432"/>
        <c:scaling>
          <c:orientation val="minMax"/>
        </c:scaling>
        <c:delete val="1"/>
        <c:axPos val="b"/>
        <c:majorTickMark val="out"/>
        <c:minorTickMark val="none"/>
        <c:tickLblPos val="nextTo"/>
        <c:crossAx val="38498564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chemeClr val="bg1"/>
    </a:solidFill>
    <a:ln w="12700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舊數據!$C$18:$C$40</cx:f>
        <cx:lvl ptCount="23" formatCode="0">
          <cx:pt idx="0">44.670115362407628</cx:pt>
          <cx:pt idx="1">48.034260173224162</cx:pt>
          <cx:pt idx="2">74.899413982219826</cx:pt>
          <cx:pt idx="3">69.633515196566577</cx:pt>
          <cx:pt idx="4">197.93410459440005</cx:pt>
          <cx:pt idx="5">113.70643380217477</cx:pt>
          <cx:pt idx="6">72.957993048127449</cx:pt>
          <cx:pt idx="7">278.95851948122277</cx:pt>
          <cx:pt idx="8">86.458255734589144</cx:pt>
          <cx:pt idx="9">60.06939203869387</cx:pt>
          <cx:pt idx="10">135.37123711384433</cx:pt>
          <cx:pt idx="11">274.01125916241284</cx:pt>
          <cx:pt idx="12">444.96228727414353</cx:pt>
          <cx:pt idx="13">55.452377232724061</cx:pt>
          <cx:pt idx="14">162.0039974589796</cx:pt>
          <cx:pt idx="15">31.417017085063076</cx:pt>
          <cx:pt idx="16">86.195546758187064</cx:pt>
          <cx:pt idx="17">1.2181315799572787</cx:pt>
          <cx:pt idx="18">85.616760038914421</cx:pt>
          <cx:pt idx="19">48.871173500559642</cx:pt>
          <cx:pt idx="20">71.960874745378376</cx:pt>
          <cx:pt idx="21">41.009674239629241</cx:pt>
          <cx:pt idx="22">70.952230365712992</cx:pt>
        </cx:lvl>
      </cx:numDim>
    </cx:data>
    <cx:data id="1">
      <cx:numDim type="val">
        <cx:f>舊數據!$H$18:$H$40</cx:f>
        <cx:lvl ptCount="23" formatCode="0">
          <cx:pt idx="0">14.866189773049109</cx:pt>
          <cx:pt idx="1">3.0350162450411444</cx:pt>
          <cx:pt idx="2">10.037624645316559</cx:pt>
          <cx:pt idx="3">38.761055123862207</cx:pt>
          <cx:pt idx="4">153.95816663413581</cx:pt>
          <cx:pt idx="5">25.852246828755167</cx:pt>
          <cx:pt idx="6">28.411881222669798</cx:pt>
          <cx:pt idx="7">70.589543176859451</cx:pt>
          <cx:pt idx="8">42.63128271118228</cx:pt>
          <cx:pt idx="9">41.903511188972196</cx:pt>
          <cx:pt idx="10">188.50046455819162</cx:pt>
          <cx:pt idx="11">22.183393032143549</cx:pt>
          <cx:pt idx="12">16.045877482378106</cx:pt>
          <cx:pt idx="13">39.226903294860591</cx:pt>
          <cx:pt idx="14">154.82088886988814</cx:pt>
          <cx:pt idx="15">28.197697841225537</cx:pt>
          <cx:pt idx="16">44.560926170248969</cx:pt>
          <cx:pt idx="17">27.857137893337324</cx:pt>
          <cx:pt idx="18">15.777811304067185</cx:pt>
          <cx:pt idx="19">0.47645481928772648</cx:pt>
          <cx:pt idx="20">19.686006081060111</cx:pt>
          <cx:pt idx="21">56.724757975009595</cx:pt>
          <cx:pt idx="22">15.721076495782022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altLang="zh-TW" sz="1800" b="0" i="0" baseline="0" dirty="0">
                <a:effectLst/>
              </a:rPr>
              <a:t>JJNA</a:t>
            </a:r>
            <a:r>
              <a:rPr lang="zh-TW" altLang="en-US" sz="1800" b="0" i="0" baseline="0" dirty="0">
                <a:effectLst/>
              </a:rPr>
              <a:t>分週預測誤差</a:t>
            </a:r>
            <a:r>
              <a:rPr lang="en-US" altLang="zh-TW" sz="1800" b="0" i="0" baseline="0" dirty="0">
                <a:effectLst/>
              </a:rPr>
              <a:t>(%)</a:t>
            </a:r>
            <a:endParaRPr lang="zh-TW" altLang="zh-TW" sz="1400" dirty="0">
              <a:effectLst/>
            </a:endParaRPr>
          </a:p>
        </cx:rich>
      </cx:tx>
    </cx:title>
    <cx:plotArea>
      <cx:plotAreaRegion>
        <cx:series layoutId="boxWhisker" uniqueId="{3C98C67B-8CD2-4B9F-BC11-F02B252EB6D2}">
          <cx:tx>
            <cx:txData>
              <cx:f>舊數據!$C$17</cx:f>
              <cx:v>舊版預測</cx:v>
            </cx:txData>
          </cx:tx>
          <cx:dataLabels>
            <cx:visibility seriesName="0" categoryName="0" value="1"/>
          </cx:dataLabels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2BAE30AC-5166-4A23-9FA7-1AF75729D834}">
          <cx:tx>
            <cx:txData>
              <cx:f>舊數據!$H$17</cx:f>
              <cx:v>統計預測</cx:v>
            </cx:txData>
          </cx:tx>
          <cx:spPr>
            <a:solidFill>
              <a:schemeClr val="accent4"/>
            </a:solidFill>
          </cx:spPr>
          <cx:dataLabels>
            <cx:visibility seriesName="0" categoryName="0" value="1"/>
          </cx:dataLabels>
          <cx:dataId val="1"/>
          <cx:layoutPr>
            <cx:visibility meanLine="0" meanMarker="1" nonoutliers="0" outliers="1"/>
            <cx:statistics quartileMethod="exclusive"/>
          </cx:layoutPr>
        </cx:series>
      </cx:plotAreaRegion>
      <cx:axis id="0" hidden="1">
        <cx:catScaling gapWidth="0.5"/>
        <cx:tickLabels/>
      </cx:axis>
      <cx:axis id="1">
        <cx:valScaling max="200"/>
        <cx:majorGridlines/>
        <cx:tickLabels/>
      </cx:axis>
    </cx:plotArea>
    <cx:legend pos="t" align="ctr" overlay="0"/>
  </cx:chart>
  <cx:spPr>
    <a:ln>
      <a:solidFill>
        <a:schemeClr val="bg2">
          <a:lumMod val="25000"/>
        </a:schemeClr>
      </a:solidFill>
    </a:ln>
  </cx:spPr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盒鬚圖!$B$2:$B$25</cx:f>
        <cx:lvl ptCount="24" formatCode="0">
          <cx:pt idx="0">38.887218175307702</cx:pt>
          <cx:pt idx="1">55.340541182748197</cx:pt>
          <cx:pt idx="2">69.347140339759733</cx:pt>
          <cx:pt idx="3">83.820760256889869</cx:pt>
          <cx:pt idx="4">165.56291444386659</cx:pt>
          <cx:pt idx="5">140.5041149971766</cx:pt>
          <cx:pt idx="6">81.000948316117643</cx:pt>
          <cx:pt idx="7">277.43135219228401</cx:pt>
          <cx:pt idx="8">88.437203188448009</cx:pt>
          <cx:pt idx="9">55.035606507278288</cx:pt>
          <cx:pt idx="10">39.760600287276731</cx:pt>
          <cx:pt idx="11">428.08283408166898</cx:pt>
          <cx:pt idx="12">463.43908052634913</cx:pt>
          <cx:pt idx="13">52.58922084069814</cx:pt>
          <cx:pt idx="14">102.74590006815247</cx:pt>
          <cx:pt idx="15">33.585702152173369</cx:pt>
          <cx:pt idx="16">104.84265313167124</cx:pt>
          <cx:pt idx="17">0.29036371508430325</cx:pt>
          <cx:pt idx="18">84.454111495441069</cx:pt>
          <cx:pt idx="19">31.227672112235616</cx:pt>
          <cx:pt idx="20">81.24925927897948</cx:pt>
          <cx:pt idx="21">39.030864729507257</cx:pt>
          <cx:pt idx="22">48.004966513957868</cx:pt>
          <cx:pt idx="23">34.729265904274747</cx:pt>
        </cx:lvl>
      </cx:numDim>
    </cx:data>
    <cx:data id="1">
      <cx:numDim type="val">
        <cx:f>盒鬚圖!$C$2:$C$25</cx:f>
        <cx:lvl ptCount="24" formatCode="0">
          <cx:pt idx="0">18.269242784068293</cx:pt>
          <cx:pt idx="1">8.1203443415658416</cx:pt>
          <cx:pt idx="2">6.5444225293894096</cx:pt>
          <cx:pt idx="3">50.366291810669402</cx:pt>
          <cx:pt idx="4">126.36505803857492</cx:pt>
          <cx:pt idx="5">41.633467488277191</cx:pt>
          <cx:pt idx="6">34.383337056254845</cx:pt>
          <cx:pt idx="7">69.902083318373201</cx:pt>
          <cx:pt idx="8">44.145078990407896</cx:pt>
          <cx:pt idx="9">37.440997572955936</cx:pt>
          <cx:pt idx="10">71.308094413883765</cx:pt>
          <cx:pt idx="11">72.516069742461895</cx:pt>
          <cx:pt idx="12">19.980380357315703</cx:pt>
          <cx:pt idx="13">36.66259128364009</cx:pt>
          <cx:pt idx="14">97.187413059149364</cx:pt>
          <cx:pt idx="15">30.313256686745731</cx:pt>
          <cx:pt idx="16">59.038409733520581</cx:pt>
          <cx:pt idx="17">28.518401128468781</cx:pt>
          <cx:pt idx="18">16.305354210186955</cx:pt>
          <cx:pt idx="19">11.431535347064493</cx:pt>
          <cx:pt idx="20">26.150788546361468</cx:pt>
          <cx:pt idx="21">55.273105363024719</cx:pt>
          <cx:pt idx="22">0.18760220371191635</cx:pt>
          <cx:pt idx="23">30.075723922808717</cx:pt>
        </cx:lvl>
      </cx:numDim>
    </cx:data>
    <cx:data id="2">
      <cx:numDim type="val">
        <cx:f>盒鬚圖!$D$2:$D$25</cx:f>
        <cx:lvl ptCount="24" formatCode="0">
          <cx:pt idx="0">14.276162753615001</cx:pt>
          <cx:pt idx="1">2.90606154870403</cx:pt>
          <cx:pt idx="2">1.1144726563560701</cx:pt>
          <cx:pt idx="3">18.3704227497605</cx:pt>
          <cx:pt idx="4">84.224192734534697</cx:pt>
          <cx:pt idx="5">34.108981148727302</cx:pt>
          <cx:pt idx="6">13.6348111312962</cx:pt>
          <cx:pt idx="7">45.915175139405903</cx:pt>
          <cx:pt idx="8">30.652710146703999</cx:pt>
          <cx:pt idx="9">3.4102311699826302</cx:pt>
          <cx:pt idx="10">45.507006446154399</cx:pt>
          <cx:pt idx="11">31.907785868369398</cx:pt>
          <cx:pt idx="12">56.750260916357099</cx:pt>
          <cx:pt idx="13">13.3191102516124</cx:pt>
          <cx:pt idx="14">67.852407056690197</cx:pt>
          <cx:pt idx="15">11.927847519168701</cx:pt>
          <cx:pt idx="16">39.979946196387502</cx:pt>
          <cx:pt idx="17">25.318449633119599</cx:pt>
          <cx:pt idx="18">5.0645847808204802</cx:pt>
          <cx:pt idx="19">15.274132184511201</cx:pt>
          <cx:pt idx="20">41.5097030376158</cx:pt>
          <cx:pt idx="21">48.379070541220301</cx:pt>
          <cx:pt idx="22">20.278836965848399</cx:pt>
          <cx:pt idx="23">29.2450816264247</cx:pt>
        </cx:lvl>
      </cx:numDim>
    </cx:data>
    <cx:data id="3">
      <cx:numDim type="val">
        <cx:f>盒鬚圖!$E$2:$E$25</cx:f>
        <cx:lvl ptCount="24" formatCode="0">
          <cx:pt idx="0">0.75182124081272494</cx:pt>
          <cx:pt idx="1">6.0319133755196601</cx:pt>
          <cx:pt idx="2">4.2568401796929098</cx:pt>
          <cx:pt idx="3">14.563475570465901</cx:pt>
          <cx:pt idx="4">48.381255289873302</cx:pt>
          <cx:pt idx="5">51.1555453522909</cx:pt>
          <cx:pt idx="6">4.93839366971911</cx:pt>
          <cx:pt idx="7">105.11358895997</cx:pt>
          <cx:pt idx="8">33.632826751003698</cx:pt>
          <cx:pt idx="9">13.6505795856579</cx:pt>
          <cx:pt idx="10">14.9971420542046</cx:pt>
          <cx:pt idx="11">27.701547715115201</cx:pt>
          <cx:pt idx="12">99.523307228384297</cx:pt>
          <cx:pt idx="13">32.107910308959902</cx:pt>
          <cx:pt idx="14">54.814115981642402</cx:pt>
          <cx:pt idx="15">12.526943470818599</cx:pt>
          <cx:pt idx="16">35.530228248897899</cx:pt>
          <cx:pt idx="17">13.8567713787666</cx:pt>
          <cx:pt idx="18">35.568127620377297</cx:pt>
          <cx:pt idx="19">1.68106815040635</cx:pt>
          <cx:pt idx="20">33.6137865138381</cx:pt>
          <cx:pt idx="21">42.279471652388303</cx:pt>
          <cx:pt idx="22">31.186694074641501</cx:pt>
          <cx:pt idx="23">30.999433277159099</cx:pt>
        </cx:lvl>
      </cx:numDim>
    </cx:data>
    <cx:data id="4">
      <cx:numDim type="val">
        <cx:f>盒鬚圖!$F$2:$F$25</cx:f>
        <cx:lvl ptCount="24" formatCode="0">
          <cx:pt idx="0">5.2422904925223799</cx:pt>
          <cx:pt idx="1">4.8724556120001798</cx:pt>
          <cx:pt idx="2">14.3844486687541</cx:pt>
          <cx:pt idx="3">15.8865872714665</cx:pt>
          <cx:pt idx="4">59.2713517855573</cx:pt>
          <cx:pt idx="5">43.648272609459603</cx:pt>
          <cx:pt idx="6">15.8076857387769</cx:pt>
          <cx:pt idx="7">92.215879169209202</cx:pt>
          <cx:pt idx="8">50.176255231013897</cx:pt>
          <cx:pt idx="9">7.3545679860705304</cx:pt>
          <cx:pt idx="10">22.362479998170102</cx:pt>
          <cx:pt idx="11">36.743110657811997</cx:pt>
          <cx:pt idx="12">70.774474909474904</cx:pt>
          <cx:pt idx="13">49.499812293030899</cx:pt>
          <cx:pt idx="14">101.199919754863</cx:pt>
          <cx:pt idx="15">27.439307968120598</cx:pt>
          <cx:pt idx="16">56.934090035396402</cx:pt>
          <cx:pt idx="17">10.6941968570521</cx:pt>
          <cx:pt idx="18">32.272027726466597</cx:pt>
          <cx:pt idx="19">22.022987434145801</cx:pt>
          <cx:pt idx="20">43.042647537726602</cx:pt>
          <cx:pt idx="21">44.861166394914299</cx:pt>
          <cx:pt idx="22">60.906437750307397</cx:pt>
          <cx:pt idx="23">25.551219207345401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altLang="zh-TW" sz="1800" b="1" i="0" baseline="0" dirty="0">
                <a:effectLst/>
              </a:rPr>
              <a:t>JJNA</a:t>
            </a:r>
            <a:r>
              <a:rPr lang="zh-TW" altLang="zh-TW" sz="1800" b="1" i="0" baseline="0" dirty="0">
                <a:effectLst/>
              </a:rPr>
              <a:t>分週誤差</a:t>
            </a:r>
            <a:r>
              <a:rPr lang="en-US" altLang="zh-TW" sz="1800" b="1" i="0" baseline="0" dirty="0">
                <a:effectLst/>
              </a:rPr>
              <a:t>(%)</a:t>
            </a:r>
            <a:endParaRPr lang="zh-TW" altLang="zh-TW" sz="1400" b="1" dirty="0">
              <a:effectLst/>
            </a:endParaRPr>
          </a:p>
        </cx:rich>
      </cx:tx>
    </cx:title>
    <cx:plotArea>
      <cx:plotAreaRegion>
        <cx:series layoutId="boxWhisker" uniqueId="{D39146AF-20B4-433B-9651-6EF2EEC98C8A}" formatIdx="0">
          <cx:tx>
            <cx:txData>
              <cx:f>盒鬚圖!$B$1</cx:f>
              <cx:v>舊版</cx:v>
            </cx:txData>
          </cx:tx>
          <cx:spPr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cx:spPr>
          <cx:dataLabels>
            <cx:visibility seriesName="0" categoryName="0" value="1"/>
          </cx:dataLabels>
          <cx:dataId val="0"/>
          <cx:layoutPr>
            <cx:visibility nonoutliers="0" outliers="0"/>
            <cx:statistics quartileMethod="exclusive"/>
          </cx:layoutPr>
        </cx:series>
        <cx:series layoutId="boxWhisker" uniqueId="{170934D0-890C-49B5-852D-A0D4BA8F17A4}" formatIdx="1">
          <cx:tx>
            <cx:txData>
              <cx:f>盒鬚圖!$C$1</cx:f>
              <cx:v>統計預估</cx:v>
            </cx:txData>
          </cx:tx>
          <cx:dataLabels>
            <cx:visibility seriesName="0" categoryName="0" value="1"/>
          </cx:dataLabels>
          <cx:dataId val="1"/>
          <cx:layoutPr>
            <cx:visibility nonoutliers="0"/>
            <cx:statistics quartileMethod="exclusive"/>
          </cx:layoutPr>
        </cx:series>
        <cx:series layoutId="boxWhisker" uniqueId="{00000000-A3B5-4691-B7EC-A14257BAC0AF}" formatIdx="2">
          <cx:tx>
            <cx:txData>
              <cx:f>盒鬚圖!$D$1</cx:f>
              <cx:v>LASSO</cx:v>
            </cx:txData>
          </cx:tx>
          <cx:spPr>
            <a:solidFill>
              <a:srgbClr val="92D050"/>
            </a:solidFill>
          </cx:spPr>
          <cx:dataLabels>
            <cx:visibility seriesName="0" categoryName="0" value="1"/>
          </cx:dataLabels>
          <cx:dataId val="2"/>
          <cx:layoutPr>
            <cx:visibility meanLine="0" meanMarker="1" nonoutliers="0" outliers="1"/>
            <cx:statistics quartileMethod="exclusive"/>
          </cx:layoutPr>
        </cx:series>
        <cx:series layoutId="boxWhisker" uniqueId="{00000002-A3B5-4691-B7EC-A14257BAC0AF}" formatIdx="3">
          <cx:tx>
            <cx:txData>
              <cx:f>盒鬚圖!$E$1</cx:f>
              <cx:v>LGBM</cx:v>
            </cx:txData>
          </cx:tx>
          <cx:spPr>
            <a:solidFill>
              <a:schemeClr val="accent5"/>
            </a:solidFill>
          </cx:spPr>
          <cx:dataLabels>
            <cx:visibility seriesName="0" categoryName="0" value="1"/>
          </cx:dataLabels>
          <cx:dataId val="3"/>
          <cx:layoutPr>
            <cx:visibility nonoutliers="0" outliers="1"/>
            <cx:statistics quartileMethod="exclusive"/>
          </cx:layoutPr>
        </cx:series>
        <cx:series layoutId="boxWhisker" uniqueId="{00000000-1553-4A03-B432-AE6A61714771}" formatIdx="4">
          <cx:tx>
            <cx:txData>
              <cx:f>盒鬚圖!$F$1</cx:f>
              <cx:v>Xgboost</cx:v>
            </cx:txData>
          </cx:tx>
          <cx:spPr>
            <a:solidFill>
              <a:schemeClr val="accent2">
                <a:lumMod val="75000"/>
              </a:schemeClr>
            </a:solidFill>
          </cx:spPr>
          <cx:dataLabels>
            <cx:visibility seriesName="0" categoryName="0" value="1"/>
          </cx:dataLabels>
          <cx:dataId val="4"/>
          <cx:layoutPr>
            <cx:visibility nonoutliers="0"/>
            <cx:statistics quartileMethod="exclusive"/>
          </cx:layoutPr>
        </cx:series>
      </cx:plotAreaRegion>
      <cx:axis id="0">
        <cx:catScaling gapWidth="1"/>
        <cx:tickLabels/>
      </cx:axis>
      <cx:axis id="1">
        <cx:valScaling/>
        <cx:majorGridlines/>
        <cx:tickLabels/>
      </cx:axis>
    </cx:plotArea>
    <cx:legend pos="t" align="ctr" overlay="0"/>
  </cx:chart>
  <cx:spPr>
    <a:ln>
      <a:solidFill>
        <a:schemeClr val="tx1"/>
      </a:solidFill>
    </a:ln>
  </cx:spPr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盒鬚圖_分週月!$N$35:$N$40</cx:f>
        <cx:lvl ptCount="6" formatCode="0">
          <cx:pt idx="0">19.081252530167777</cx:pt>
          <cx:pt idx="1">44.771983487145576</cx:pt>
          <cx:pt idx="2">47.904593349100359</cx:pt>
          <cx:pt idx="3">24.95674108081996</cx:pt>
          <cx:pt idx="4">22.866839214532199</cx:pt>
          <cx:pt idx="5">17.258412325245487</cx:pt>
        </cx:lvl>
      </cx:numDim>
    </cx:data>
    <cx:data id="1">
      <cx:numDim type="val">
        <cx:f>盒鬚圖_分週月!$O$35:$O$40</cx:f>
        <cx:lvl ptCount="6" formatCode="0">
          <cx:pt idx="0">7.8571545227804211</cx:pt>
          <cx:pt idx="1">28.55238815673577</cx:pt>
          <cx:pt idx="2">25.486386718343855</cx:pt>
          <cx:pt idx="3">12.41055539871827</cx:pt>
          <cx:pt idx="4">8.0597239514506711</cx:pt>
          <cx:pt idx="5">25.399970422893581</cx:pt>
        </cx:lvl>
      </cx:numDim>
    </cx:data>
    <cx:data id="2">
      <cx:numDim type="val">
        <cx:f>盒鬚圖_分週月!$P$35:$P$40</cx:f>
        <cx:lvl ptCount="6" formatCode="0">
          <cx:pt idx="0">6.2585176305778107</cx:pt>
          <cx:pt idx="1">40.501924072116026</cx:pt>
          <cx:pt idx="2">31.585937814275045</cx:pt>
          <cx:pt idx="3">13.903285603638398</cx:pt>
          <cx:pt idx="4">5.2013514795136722</cx:pt>
          <cx:pt idx="5">31.079738758175669</cx:pt>
        </cx:lvl>
      </cx:numDim>
    </cx:data>
    <cx:data id="3">
      <cx:numDim type="val">
        <cx:f>盒鬚圖_分週月!$Q$35:$Q$40</cx:f>
        <cx:lvl ptCount="6" formatCode="0">
          <cx:pt idx="0">10.998750662766502</cx:pt>
          <cx:pt idx="1">44.71297833502377</cx:pt>
          <cx:pt idx="2">33.259260248629573</cx:pt>
          <cx:pt idx="3">30.076714259683328</cx:pt>
          <cx:pt idx="4">0.77435541072085623</cx:pt>
          <cx:pt idx="5">40.71306104128837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altLang="zh-TW" sz="1800" b="0" i="0" baseline="0" dirty="0">
                <a:effectLst/>
              </a:rPr>
              <a:t>JJNA</a:t>
            </a:r>
            <a:r>
              <a:rPr lang="zh-TW" altLang="zh-TW" sz="1800" b="0" i="0" baseline="0" dirty="0">
                <a:effectLst/>
              </a:rPr>
              <a:t> 預測誤差 </a:t>
            </a:r>
            <a:r>
              <a:rPr lang="en-US" altLang="zh-TW" sz="1800" b="0" i="0" baseline="0" dirty="0">
                <a:effectLst/>
              </a:rPr>
              <a:t>(</a:t>
            </a:r>
            <a:r>
              <a:rPr lang="zh-TW" altLang="zh-TW" sz="1800" b="0" i="0" baseline="0" dirty="0">
                <a:effectLst/>
              </a:rPr>
              <a:t>單位</a:t>
            </a:r>
            <a:r>
              <a:rPr lang="en-US" altLang="zh-TW" sz="1800" b="0" i="0" baseline="0" dirty="0">
                <a:effectLst/>
              </a:rPr>
              <a:t>:</a:t>
            </a:r>
            <a:r>
              <a:rPr lang="zh-TW" altLang="zh-TW" sz="1800" b="0" i="0" baseline="0" dirty="0">
                <a:effectLst/>
              </a:rPr>
              <a:t> </a:t>
            </a:r>
            <a:r>
              <a:rPr lang="zh-TW" altLang="en-US" sz="1800" b="0" i="0" baseline="0" dirty="0">
                <a:effectLst/>
              </a:rPr>
              <a:t>月</a:t>
            </a:r>
            <a:r>
              <a:rPr lang="en-US" altLang="zh-TW" sz="1800" b="0" i="0" baseline="0" dirty="0">
                <a:effectLst/>
              </a:rPr>
              <a:t>)</a:t>
            </a:r>
            <a:endParaRPr lang="zh-TW" altLang="zh-TW" sz="1400" dirty="0">
              <a:effectLst/>
            </a:endParaRPr>
          </a:p>
        </cx:rich>
      </cx:tx>
    </cx:title>
    <cx:plotArea>
      <cx:plotAreaRegion>
        <cx:series layoutId="boxWhisker" uniqueId="{37FE773C-D485-4074-88C0-61C07DF4BF38}" formatIdx="0">
          <cx:tx>
            <cx:txData>
              <cx:f>盒鬚圖_分週月!$N$34</cx:f>
              <cx:v>統計誤差</cx:v>
            </cx:txData>
          </cx:tx>
          <cx:spPr>
            <a:solidFill>
              <a:schemeClr val="accent2"/>
            </a:solidFill>
            <a:ln>
              <a:solidFill>
                <a:schemeClr val="accent2">
                  <a:lumMod val="75000"/>
                </a:schemeClr>
              </a:solidFill>
            </a:ln>
          </cx:spPr>
          <cx:dataLabels>
            <cx:visibility seriesName="0" categoryName="0" value="1"/>
          </cx:dataLabels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871A4E13-45CB-49BD-9C43-80EAE30406E9}" formatIdx="1">
          <cx:tx>
            <cx:txData>
              <cx:f>盒鬚圖_分週月!$O$34</cx:f>
              <cx:v>LASSO誤差</cx:v>
            </cx:txData>
          </cx:tx>
          <cx:spPr>
            <a:solidFill>
              <a:srgbClr val="92D050"/>
            </a:solidFill>
            <a:ln>
              <a:solidFill>
                <a:schemeClr val="accent6">
                  <a:lumMod val="75000"/>
                </a:schemeClr>
              </a:solidFill>
            </a:ln>
          </cx:spPr>
          <cx:dataLabels>
            <cx:visibility seriesName="0" categoryName="0" value="1"/>
          </cx:dataLabels>
          <cx:dataId val="1"/>
          <cx:layoutPr>
            <cx:visibility meanLine="0" meanMarker="1" nonoutliers="0" outliers="1"/>
            <cx:statistics quartileMethod="exclusive"/>
          </cx:layoutPr>
        </cx:series>
        <cx:series layoutId="boxWhisker" uniqueId="{B06400BB-A011-48B5-AE5C-38CD18BE063E}" formatIdx="2">
          <cx:tx>
            <cx:txData>
              <cx:f>盒鬚圖_分週月!$P$34</cx:f>
              <cx:v>LGBM誤差</cx:v>
            </cx:txData>
          </cx:tx>
          <cx:spPr>
            <a:solidFill>
              <a:schemeClr val="accent5"/>
            </a:solidFill>
          </cx:spPr>
          <cx:dataLabels>
            <cx:visibility seriesName="0" categoryName="0" value="1"/>
          </cx:dataLabels>
          <cx:dataId val="2"/>
          <cx:layoutPr>
            <cx:visibility meanLine="0" meanMarker="1" nonoutliers="0" outliers="1"/>
            <cx:statistics quartileMethod="exclusive"/>
          </cx:layoutPr>
        </cx:series>
        <cx:series layoutId="boxWhisker" uniqueId="{A36D95E4-E64F-4A75-85A0-87C8CE20DAB8}" formatIdx="3">
          <cx:tx>
            <cx:txData>
              <cx:f>盒鬚圖_分週月!$Q$34</cx:f>
              <cx:v>Xgboost誤差</cx:v>
            </cx:txData>
          </cx:tx>
          <cx:spPr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cx:spPr>
          <cx:dataLabels>
            <cx:visibility seriesName="0" categoryName="0" value="1"/>
          </cx:dataLabels>
          <cx:dataId val="3"/>
          <cx:layoutPr>
            <cx:visibility meanLine="0" meanMarker="1" nonoutliers="0" outliers="1"/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</cx:axis>
    </cx:plotArea>
    <cx:legend pos="t" align="ctr" overlay="0"/>
  </cx:chart>
  <cx:spPr>
    <a:ln>
      <a:solidFill>
        <a:schemeClr val="tx1"/>
      </a:solidFill>
    </a:ln>
  </cx:spPr>
  <cx:clrMapOvr bg1="lt1" tx1="dk1" bg2="lt2" tx2="dk2" accent1="accent1" accent2="accent2" accent3="accent3" accent4="accent4" accent5="accent5" accent6="accent6" hlink="hlink" folHlink="folHlink"/>
</cx:chartSpace>
</file>

<file path=ppt/charts/chartEx4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盒鬚圖_分週月!$N$48:$N$59</cx:f>
        <cx:lvl ptCount="12" formatCode="0">
          <cx:pt idx="0">5.7374478126449917</cx:pt>
          <cx:pt idx="1">27.275455770315137</cx:pt>
          <cx:pt idx="2">86.518406777961033</cx:pt>
          <cx:pt idx="3">46.605133887469648</cx:pt>
          <cx:pt idx="4">40.492395880716877</cx:pt>
          <cx:pt idx="5">71.923258359079128</cx:pt>
          <cx:pt idx="6">30.718940834724982</cx:pt>
          <cx:pt idx="7">48.698431493466209</cx:pt>
          <cx:pt idx="8">6.8013657214077528</cx:pt>
          <cx:pt idx="9">13.560230492113003</cx:pt>
          <cx:pt idx="10">27.783966134829086</cx:pt>
          <cx:pt idx="11">17.258412325245487</cx:pt>
        </cx:lvl>
      </cx:numDim>
    </cx:data>
    <cx:data id="1">
      <cx:numDim type="val">
        <cx:f>盒鬚圖_分週月!$O$48:$O$59</cx:f>
        <cx:lvl ptCount="12" formatCode="0">
          <cx:pt idx="0">6.1167249482855626</cx:pt>
          <cx:pt idx="1">8.1033482100322729</cx:pt>
          <cx:pt idx="2">60.656559471553081</cx:pt>
          <cx:pt idx="3">24.742299206277938</cx:pt>
          <cx:pt idx="4">15.809790344843355</cx:pt>
          <cx:pt idx="5">38.581575119622954</cx:pt>
          <cx:pt idx="6">28.793053081220439</cx:pt>
          <cx:pt idx="7">27.302737594200494</cx:pt>
          <cx:pt idx="8">1.0224379993051784</cx:pt>
          <cx:pt idx="9">10.814997653308083</cx:pt>
          <cx:pt idx="10">18.032142958633706</cx:pt>
          <cx:pt idx="11">25.399970422893581</cx:pt>
        </cx:lvl>
      </cx:numDim>
    </cx:data>
    <cx:data id="2">
      <cx:numDim type="val">
        <cx:f>盒鬚圖_分週月!$P$48:$P$59</cx:f>
        <cx:lvl ptCount="12" formatCode="0">
          <cx:pt idx="0">3.2592139171932972</cx:pt>
          <cx:pt idx="1">9.1326538182666024</cx:pt>
          <cx:pt idx="2">49.685918059664139</cx:pt>
          <cx:pt idx="3">39.408103701981474</cx:pt>
          <cx:pt idx="4">22.745605643496397</cx:pt>
          <cx:pt idx="5">21.466887025674886</cx:pt>
          <cx:pt idx="6">56.127121907083996</cx:pt>
          <cx:pt idx="7">24.152616239892765</cx:pt>
          <cx:pt idx="8">6.0655772665436185</cx:pt>
          <cx:pt idx="9">16.481622089639885</cx:pt>
          <cx:pt idx="10">16.657504438016506</cx:pt>
          <cx:pt idx="11">31.079738758175669</cx:pt>
        </cx:lvl>
      </cx:numDim>
    </cx:data>
    <cx:data id="3">
      <cx:numDim type="val">
        <cx:f>盒鬚圖_分週月!$Q$48:$Q$59</cx:f>
        <cx:lvl ptCount="12" formatCode="0">
          <cx:pt idx="0">0.43903407671477163</cx:pt>
          <cx:pt idx="1">15.095071048138095</cx:pt>
          <cx:pt idx="2">51.924300345587213</cx:pt>
          <cx:pt idx="3">42.099302084606542</cx:pt>
          <cx:pt idx="4">26.845086932054368</cx:pt>
          <cx:pt idx="5">29.685846490569332</cx:pt>
          <cx:pt idx="6">57.079687121602987</cx:pt>
          <cx:pt idx="7">47.717723614807461</cx:pt>
          <cx:pt idx="8">16.586556608963512</cx:pt>
          <cx:pt idx="9">26.499370642734</cx:pt>
          <cx:pt idx="10">15.18437055094963</cx:pt>
          <cx:pt idx="11">40.71306104128837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n-US" altLang="zh-TW" sz="1800" b="0" i="0" u="none" strike="noStrike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JJNA</a:t>
            </a:r>
            <a:r>
              <a:rPr lang="zh-TW" altLang="en-US" sz="1800" b="0" i="0" u="none" strike="noStrike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預測誤差 </a:t>
            </a:r>
            <a:r>
              <a:rPr lang="en-US" altLang="zh-TW" sz="1800" b="0" i="0" u="none" strike="noStrike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800" b="0" i="0" u="none" strike="noStrike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單位</a:t>
            </a:r>
            <a:r>
              <a:rPr lang="en-US" altLang="zh-TW" sz="1800" b="0" i="0" u="none" strike="noStrike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800" b="0" i="0" u="none" strike="noStrike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兩週</a:t>
            </a:r>
            <a:r>
              <a:rPr lang="en-US" altLang="zh-TW" sz="1800" b="0" i="0" u="none" strike="noStrike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1800" b="0" i="0" u="none" strike="noStrike" baseline="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cx:rich>
      </cx:tx>
    </cx:title>
    <cx:plotArea>
      <cx:plotAreaRegion>
        <cx:series layoutId="boxWhisker" uniqueId="{F6F225B7-F9E1-495E-9097-2D9DDD0C0A15}" formatIdx="0">
          <cx:tx>
            <cx:txData>
              <cx:f>盒鬚圖_分週月!$N$47</cx:f>
              <cx:v>統計誤差</cx:v>
            </cx:txData>
          </cx:tx>
          <cx:spPr>
            <a:solidFill>
              <a:schemeClr val="accent2"/>
            </a:solidFill>
            <a:ln>
              <a:solidFill>
                <a:schemeClr val="accent2">
                  <a:lumMod val="75000"/>
                </a:schemeClr>
              </a:solidFill>
            </a:ln>
          </cx:spPr>
          <cx:dataLabels>
            <cx:visibility seriesName="0" categoryName="0" value="1"/>
          </cx:dataLabels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656D1476-5768-4222-876D-44352BF9AB4A}" formatIdx="1">
          <cx:tx>
            <cx:txData>
              <cx:f>盒鬚圖_分週月!$O$47</cx:f>
              <cx:v>LASSO誤差</cx:v>
            </cx:txData>
          </cx:tx>
          <cx:spPr>
            <a:solidFill>
              <a:srgbClr val="92D050"/>
            </a:solidFill>
            <a:ln>
              <a:solidFill>
                <a:schemeClr val="accent6">
                  <a:lumMod val="75000"/>
                </a:schemeClr>
              </a:solidFill>
            </a:ln>
          </cx:spPr>
          <cx:dataLabels>
            <cx:visibility seriesName="0" categoryName="0" value="1"/>
          </cx:dataLabels>
          <cx:dataId val="1"/>
          <cx:layoutPr>
            <cx:visibility meanLine="0" meanMarker="1" nonoutliers="0" outliers="1"/>
            <cx:statistics quartileMethod="exclusive"/>
          </cx:layoutPr>
        </cx:series>
        <cx:series layoutId="boxWhisker" uniqueId="{779AD6EA-3499-421F-AC85-AE765DC61043}" formatIdx="2">
          <cx:tx>
            <cx:txData>
              <cx:f>盒鬚圖_分週月!$P$47</cx:f>
              <cx:v>LGBM誤差</cx:v>
            </cx:txData>
          </cx:tx>
          <cx:spPr>
            <a:solidFill>
              <a:schemeClr val="accent5"/>
            </a:solidFill>
          </cx:spPr>
          <cx:dataLabels>
            <cx:visibility seriesName="0" categoryName="0" value="1"/>
          </cx:dataLabels>
          <cx:dataId val="2"/>
          <cx:layoutPr>
            <cx:visibility meanLine="0" meanMarker="1" nonoutliers="0" outliers="1"/>
            <cx:statistics quartileMethod="exclusive"/>
          </cx:layoutPr>
        </cx:series>
        <cx:series layoutId="boxWhisker" uniqueId="{A8D4083B-5BBD-4598-A617-4522A6AEC8A0}" formatIdx="3">
          <cx:tx>
            <cx:txData>
              <cx:f>盒鬚圖_分週月!$Q$47</cx:f>
              <cx:v>Xgboost誤差</cx:v>
            </cx:txData>
          </cx:tx>
          <cx:spPr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cx:spPr>
          <cx:dataLabels>
            <cx:visibility seriesName="0" categoryName="0" value="1"/>
          </cx:dataLabels>
          <cx:dataId val="3"/>
          <cx:layoutPr>
            <cx:visibility meanLine="0" meanMarker="1" nonoutliers="0" outliers="1"/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 max="60"/>
        <cx:majorGridlines/>
        <cx:tickLabels/>
      </cx:axis>
    </cx:plotArea>
    <cx:legend pos="t" align="ctr" overlay="0"/>
  </cx:chart>
  <cx:spPr>
    <a:ln>
      <a:solidFill>
        <a:schemeClr val="tx1"/>
      </a:solidFill>
    </a:ln>
  </cx:spPr>
</cx:chartSpace>
</file>

<file path=ppt/charts/chartEx5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盒鬚圖!$B$2:$B$25</cx:f>
        <cx:lvl ptCount="24" formatCode="0">
          <cx:pt idx="0">38.887218175307702</cx:pt>
          <cx:pt idx="1">55.340541182748197</cx:pt>
          <cx:pt idx="2">69.347140339759733</cx:pt>
          <cx:pt idx="3">83.820760256889869</cx:pt>
          <cx:pt idx="4">165.56291444386659</cx:pt>
          <cx:pt idx="5">140.5041149971766</cx:pt>
          <cx:pt idx="6">81.000948316117643</cx:pt>
          <cx:pt idx="7">277.43135219228401</cx:pt>
          <cx:pt idx="8">88.437203188448009</cx:pt>
          <cx:pt idx="9">55.035606507278288</cx:pt>
          <cx:pt idx="10">39.760600287276731</cx:pt>
          <cx:pt idx="11">428.08283408166898</cx:pt>
          <cx:pt idx="12">463.43908052634913</cx:pt>
          <cx:pt idx="13">52.58922084069814</cx:pt>
          <cx:pt idx="14">102.74590006815247</cx:pt>
          <cx:pt idx="15">33.585702152173369</cx:pt>
          <cx:pt idx="16">104.84265313167124</cx:pt>
          <cx:pt idx="17">0.29036371508430325</cx:pt>
          <cx:pt idx="18">84.454111495441069</cx:pt>
          <cx:pt idx="19">31.227672112235616</cx:pt>
          <cx:pt idx="20">81.24925927897948</cx:pt>
          <cx:pt idx="21">39.030864729507257</cx:pt>
          <cx:pt idx="22">48.004966513957868</cx:pt>
          <cx:pt idx="23">34.729265904274747</cx:pt>
        </cx:lvl>
      </cx:numDim>
    </cx:data>
    <cx:data id="1">
      <cx:numDim type="val">
        <cx:f>盒鬚圖!$C$2:$C$25</cx:f>
        <cx:lvl ptCount="24" formatCode="0">
          <cx:pt idx="0">18.269242784068293</cx:pt>
          <cx:pt idx="1">8.1203443415658416</cx:pt>
          <cx:pt idx="2">6.5444225293894096</cx:pt>
          <cx:pt idx="3">50.366291810669402</cx:pt>
          <cx:pt idx="4">126.36505803857492</cx:pt>
          <cx:pt idx="5">41.633467488277191</cx:pt>
          <cx:pt idx="6">34.383337056254845</cx:pt>
          <cx:pt idx="7">69.902083318373201</cx:pt>
          <cx:pt idx="8">44.145078990407896</cx:pt>
          <cx:pt idx="9">37.440997572955936</cx:pt>
          <cx:pt idx="10">71.308094413883765</cx:pt>
          <cx:pt idx="11">72.516069742461895</cx:pt>
          <cx:pt idx="12">19.980380357315703</cx:pt>
          <cx:pt idx="13">36.66259128364009</cx:pt>
          <cx:pt idx="14">97.187413059149364</cx:pt>
          <cx:pt idx="15">30.313256686745731</cx:pt>
          <cx:pt idx="16">59.038409733520581</cx:pt>
          <cx:pt idx="17">28.518401128468781</cx:pt>
          <cx:pt idx="18">16.305354210186955</cx:pt>
          <cx:pt idx="19">11.431535347064493</cx:pt>
          <cx:pt idx="20">26.150788546361468</cx:pt>
          <cx:pt idx="21">55.273105363024719</cx:pt>
          <cx:pt idx="22">0.18760220371191635</cx:pt>
          <cx:pt idx="23">30.075723922808717</cx:pt>
        </cx:lvl>
      </cx:numDim>
    </cx:data>
    <cx:data id="2">
      <cx:numDim type="val">
        <cx:f>盒鬚圖!$D$2:$D$25</cx:f>
        <cx:lvl ptCount="24" formatCode="0">
          <cx:pt idx="0">14.276162753615001</cx:pt>
          <cx:pt idx="1">2.90606154870403</cx:pt>
          <cx:pt idx="2">1.1144726563560701</cx:pt>
          <cx:pt idx="3">18.3704227497605</cx:pt>
          <cx:pt idx="4">84.224192734534697</cx:pt>
          <cx:pt idx="5">34.108981148727302</cx:pt>
          <cx:pt idx="6">13.6348111312962</cx:pt>
          <cx:pt idx="7">45.915175139405903</cx:pt>
          <cx:pt idx="8">30.652710146703999</cx:pt>
          <cx:pt idx="9">3.4102311699826302</cx:pt>
          <cx:pt idx="10">45.507006446154399</cx:pt>
          <cx:pt idx="11">31.907785868369398</cx:pt>
          <cx:pt idx="12">56.750260916357099</cx:pt>
          <cx:pt idx="13">13.3191102516124</cx:pt>
          <cx:pt idx="14">67.852407056690197</cx:pt>
          <cx:pt idx="15">11.927847519168701</cx:pt>
          <cx:pt idx="16">39.979946196387502</cx:pt>
          <cx:pt idx="17">25.318449633119599</cx:pt>
          <cx:pt idx="18">5.0645847808204802</cx:pt>
          <cx:pt idx="19">15.274132184511201</cx:pt>
          <cx:pt idx="20">41.5097030376158</cx:pt>
          <cx:pt idx="21">48.379070541220301</cx:pt>
          <cx:pt idx="22">20.278836965848399</cx:pt>
          <cx:pt idx="23">29.2450816264247</cx:pt>
        </cx:lvl>
      </cx:numDim>
    </cx:data>
    <cx:data id="3">
      <cx:numDim type="val">
        <cx:f>盒鬚圖!$E$2:$E$25</cx:f>
        <cx:lvl ptCount="24" formatCode="0">
          <cx:pt idx="0">0.75182124081272494</cx:pt>
          <cx:pt idx="1">6.0319133755196601</cx:pt>
          <cx:pt idx="2">4.2568401796929098</cx:pt>
          <cx:pt idx="3">14.563475570465901</cx:pt>
          <cx:pt idx="4">48.381255289873302</cx:pt>
          <cx:pt idx="5">51.1555453522909</cx:pt>
          <cx:pt idx="6">4.93839366971911</cx:pt>
          <cx:pt idx="7">105.11358895997</cx:pt>
          <cx:pt idx="8">33.632826751003698</cx:pt>
          <cx:pt idx="9">13.6505795856579</cx:pt>
          <cx:pt idx="10">14.9971420542046</cx:pt>
          <cx:pt idx="11">27.701547715115201</cx:pt>
          <cx:pt idx="12">99.523307228384297</cx:pt>
          <cx:pt idx="13">32.107910308959902</cx:pt>
          <cx:pt idx="14">54.814115981642402</cx:pt>
          <cx:pt idx="15">12.526943470818599</cx:pt>
          <cx:pt idx="16">35.530228248897899</cx:pt>
          <cx:pt idx="17">13.8567713787666</cx:pt>
          <cx:pt idx="18">35.568127620377297</cx:pt>
          <cx:pt idx="19">1.68106815040635</cx:pt>
          <cx:pt idx="20">33.6137865138381</cx:pt>
          <cx:pt idx="21">42.279471652388303</cx:pt>
          <cx:pt idx="22">31.186694074641501</cx:pt>
          <cx:pt idx="23">30.999433277159099</cx:pt>
        </cx:lvl>
      </cx:numDim>
    </cx:data>
    <cx:data id="4">
      <cx:numDim type="val">
        <cx:f>盒鬚圖!$F$2:$F$25</cx:f>
        <cx:lvl ptCount="24" formatCode="0">
          <cx:pt idx="0">5.2422904925223799</cx:pt>
          <cx:pt idx="1">4.8724556120001798</cx:pt>
          <cx:pt idx="2">14.3844486687541</cx:pt>
          <cx:pt idx="3">15.8865872714665</cx:pt>
          <cx:pt idx="4">59.2713517855573</cx:pt>
          <cx:pt idx="5">43.648272609459603</cx:pt>
          <cx:pt idx="6">15.8076857387769</cx:pt>
          <cx:pt idx="7">92.215879169209202</cx:pt>
          <cx:pt idx="8">50.176255231013897</cx:pt>
          <cx:pt idx="9">7.3545679860705304</cx:pt>
          <cx:pt idx="10">22.362479998170102</cx:pt>
          <cx:pt idx="11">36.743110657811997</cx:pt>
          <cx:pt idx="12">70.774474909474904</cx:pt>
          <cx:pt idx="13">49.499812293030899</cx:pt>
          <cx:pt idx="14">101.199919754863</cx:pt>
          <cx:pt idx="15">27.439307968120598</cx:pt>
          <cx:pt idx="16">56.934090035396402</cx:pt>
          <cx:pt idx="17">10.6941968570521</cx:pt>
          <cx:pt idx="18">32.272027726466597</cx:pt>
          <cx:pt idx="19">22.022987434145801</cx:pt>
          <cx:pt idx="20">43.042647537726602</cx:pt>
          <cx:pt idx="21">44.861166394914299</cx:pt>
          <cx:pt idx="22">60.906437750307397</cx:pt>
          <cx:pt idx="23">25.551219207345401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altLang="zh-TW" sz="1800" b="0" i="0" baseline="0" dirty="0">
                <a:effectLst/>
              </a:rPr>
              <a:t>JJNA</a:t>
            </a:r>
            <a:r>
              <a:rPr lang="zh-TW" altLang="zh-TW" sz="1800" b="0" i="0" baseline="0" dirty="0">
                <a:effectLst/>
              </a:rPr>
              <a:t>分週</a:t>
            </a:r>
            <a:r>
              <a:rPr lang="zh-TW" altLang="en-US" sz="1800" b="0" i="0" baseline="0" dirty="0">
                <a:effectLst/>
              </a:rPr>
              <a:t>預測</a:t>
            </a:r>
            <a:r>
              <a:rPr lang="zh-TW" altLang="zh-TW" sz="1800" b="0" i="0" baseline="0" dirty="0">
                <a:effectLst/>
              </a:rPr>
              <a:t>誤差</a:t>
            </a:r>
            <a:r>
              <a:rPr lang="en-US" altLang="zh-TW" sz="1800" b="0" i="0" baseline="0" dirty="0">
                <a:effectLst/>
              </a:rPr>
              <a:t>(%)</a:t>
            </a:r>
            <a:endParaRPr lang="zh-TW" altLang="zh-TW" sz="1400" b="0" dirty="0">
              <a:effectLst/>
            </a:endParaRPr>
          </a:p>
        </cx:rich>
      </cx:tx>
    </cx:title>
    <cx:plotArea>
      <cx:plotAreaRegion>
        <cx:series layoutId="boxWhisker" uniqueId="{D39146AF-20B4-433B-9651-6EF2EEC98C8A}" formatIdx="0">
          <cx:tx>
            <cx:txData>
              <cx:f>盒鬚圖!$B$1</cx:f>
              <cx:v>舊版</cx:v>
            </cx:txData>
          </cx:tx>
          <cx:spPr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cx:spPr>
          <cx:dataLabels>
            <cx:visibility seriesName="0" categoryName="0" value="1"/>
          </cx:dataLabels>
          <cx:dataId val="0"/>
          <cx:layoutPr>
            <cx:visibility nonoutliers="0" outliers="0"/>
            <cx:statistics quartileMethod="exclusive"/>
          </cx:layoutPr>
        </cx:series>
        <cx:series layoutId="boxWhisker" uniqueId="{170934D0-890C-49B5-852D-A0D4BA8F17A4}" formatIdx="1">
          <cx:tx>
            <cx:txData>
              <cx:f>盒鬚圖!$C$1</cx:f>
              <cx:v>統計預估</cx:v>
            </cx:txData>
          </cx:tx>
          <cx:dataLabels>
            <cx:visibility seriesName="0" categoryName="0" value="1"/>
          </cx:dataLabels>
          <cx:dataId val="1"/>
          <cx:layoutPr>
            <cx:visibility nonoutliers="0"/>
            <cx:statistics quartileMethod="exclusive"/>
          </cx:layoutPr>
        </cx:series>
        <cx:series layoutId="boxWhisker" uniqueId="{00000000-A3B5-4691-B7EC-A14257BAC0AF}" formatIdx="2">
          <cx:tx>
            <cx:txData>
              <cx:f>盒鬚圖!$D$1</cx:f>
              <cx:v>LASSO</cx:v>
            </cx:txData>
          </cx:tx>
          <cx:spPr>
            <a:solidFill>
              <a:srgbClr val="92D050"/>
            </a:solidFill>
          </cx:spPr>
          <cx:dataLabels>
            <cx:visibility seriesName="0" categoryName="0" value="1"/>
          </cx:dataLabels>
          <cx:dataId val="2"/>
          <cx:layoutPr>
            <cx:visibility meanLine="0" meanMarker="1" nonoutliers="0" outliers="1"/>
            <cx:statistics quartileMethod="exclusive"/>
          </cx:layoutPr>
        </cx:series>
        <cx:series layoutId="boxWhisker" uniqueId="{00000002-A3B5-4691-B7EC-A14257BAC0AF}" formatIdx="3">
          <cx:tx>
            <cx:txData>
              <cx:f>盒鬚圖!$E$1</cx:f>
              <cx:v>LGBM</cx:v>
            </cx:txData>
          </cx:tx>
          <cx:spPr>
            <a:solidFill>
              <a:schemeClr val="accent5"/>
            </a:solidFill>
          </cx:spPr>
          <cx:dataLabels>
            <cx:visibility seriesName="0" categoryName="0" value="1"/>
          </cx:dataLabels>
          <cx:dataId val="3"/>
          <cx:layoutPr>
            <cx:visibility nonoutliers="0" outliers="1"/>
            <cx:statistics quartileMethod="exclusive"/>
          </cx:layoutPr>
        </cx:series>
        <cx:series layoutId="boxWhisker" uniqueId="{00000000-1553-4A03-B432-AE6A61714771}" formatIdx="4">
          <cx:tx>
            <cx:txData>
              <cx:f>盒鬚圖!$F$1</cx:f>
              <cx:v>Xgboost</cx:v>
            </cx:txData>
          </cx:tx>
          <cx:spPr>
            <a:solidFill>
              <a:schemeClr val="accent2">
                <a:lumMod val="75000"/>
              </a:schemeClr>
            </a:solidFill>
          </cx:spPr>
          <cx:dataLabels>
            <cx:visibility seriesName="0" categoryName="0" value="1"/>
          </cx:dataLabels>
          <cx:dataId val="4"/>
          <cx:layoutPr>
            <cx:visibility nonoutliers="0"/>
            <cx:statistics quartileMethod="exclusive"/>
          </cx:layoutPr>
        </cx:series>
      </cx:plotAreaRegion>
      <cx:axis id="0">
        <cx:catScaling gapWidth="1"/>
        <cx:tickLabels/>
      </cx:axis>
      <cx:axis id="1">
        <cx:valScaling/>
        <cx:majorGridlines/>
        <cx:tickLabels/>
      </cx:axis>
    </cx:plotArea>
    <cx:legend pos="t" align="ctr" overlay="0"/>
  </cx:chart>
  <cx:spPr>
    <a:ln>
      <a:solidFill>
        <a:schemeClr val="tx1"/>
      </a:solidFill>
    </a:ln>
  </cx:spPr>
</cx:chartSpace>
</file>

<file path=ppt/charts/chartEx6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盒鬚圖_分週月!$U$3:$U$26</cx:f>
        <cx:lvl ptCount="24" formatCode="0.0">
          <cx:pt idx="0">14.276162753615001</cx:pt>
          <cx:pt idx="1">2.90606154870403</cx:pt>
          <cx:pt idx="2">1.1144726563560701</cx:pt>
          <cx:pt idx="3">18.3704227497605</cx:pt>
          <cx:pt idx="4">84.224192734534697</cx:pt>
          <cx:pt idx="5">34.108981148727302</cx:pt>
          <cx:pt idx="6">13.6348111312962</cx:pt>
          <cx:pt idx="7">45.915175139405903</cx:pt>
          <cx:pt idx="8">30.652710146703999</cx:pt>
          <cx:pt idx="9">3.4102311699826302</cx:pt>
          <cx:pt idx="10">45.507006446154399</cx:pt>
          <cx:pt idx="11">31.907785868369398</cx:pt>
          <cx:pt idx="12">56.750260916357099</cx:pt>
          <cx:pt idx="13">13.3191102516124</cx:pt>
          <cx:pt idx="14">67.852407056690197</cx:pt>
          <cx:pt idx="15">11.927847519168701</cx:pt>
          <cx:pt idx="16">39.979946196387502</cx:pt>
          <cx:pt idx="17">25.318449633119599</cx:pt>
          <cx:pt idx="18">5.0645847808204802</cx:pt>
          <cx:pt idx="19">15.274132184511201</cx:pt>
          <cx:pt idx="20">41.5097030376158</cx:pt>
          <cx:pt idx="21">48.379070541220301</cx:pt>
          <cx:pt idx="22">20.278836965848399</cx:pt>
          <cx:pt idx="23">29.2450816264247</cx:pt>
        </cx:lvl>
      </cx:numDim>
    </cx:data>
    <cx:data id="1">
      <cx:numDim type="val">
        <cx:f>盒鬚圖_分週月!$V$3:$V$26</cx:f>
        <cx:lvl ptCount="24" formatCode="0.0">
          <cx:pt idx="0">6.1167249482855626</cx:pt>
          <cx:pt idx="1">8.1033482100322729</cx:pt>
          <cx:pt idx="2">60.656559471553081</cx:pt>
          <cx:pt idx="3">24.742299206277938</cx:pt>
          <cx:pt idx="4">15.809790344843355</cx:pt>
          <cx:pt idx="5">38.581575119622954</cx:pt>
          <cx:pt idx="6">28.793053081220439</cx:pt>
          <cx:pt idx="7">27.302737594200494</cx:pt>
          <cx:pt idx="8">1.0224379993051784</cx:pt>
          <cx:pt idx="9">10.814997653308083</cx:pt>
          <cx:pt idx="10">18.032142958633706</cx:pt>
          <cx:pt idx="11">25.399970422893581</cx:pt>
        </cx:lvl>
      </cx:numDim>
    </cx:data>
    <cx:data id="2">
      <cx:numDim type="val">
        <cx:f>盒鬚圖_分週月!$W$3:$W$26</cx:f>
        <cx:lvl ptCount="24" formatCode="0.0">
          <cx:pt idx="0">7.8571545227804211</cx:pt>
          <cx:pt idx="1">28.55238815673577</cx:pt>
          <cx:pt idx="2">25.486386718343855</cx:pt>
          <cx:pt idx="3">12.41055539871827</cx:pt>
          <cx:pt idx="4">8.0597239514506711</cx:pt>
          <cx:pt idx="5">25.399970422893581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n-US" altLang="zh-TW" sz="2000" b="0" i="0" u="none" strike="noStrike" kern="1200" spc="0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LASSO</a:t>
            </a:r>
            <a:r>
              <a:rPr lang="zh-TW" altLang="en-US" sz="2000" b="0" i="0" u="none" strike="noStrike" kern="1200" spc="0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預測誤差</a:t>
            </a:r>
            <a:r>
              <a:rPr lang="en-US" altLang="zh-TW" sz="2000" b="0" i="0" u="none" strike="noStrike" kern="1200" spc="0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(%)</a:t>
            </a:r>
            <a:endParaRPr lang="zh-TW" altLang="en-US" sz="2000" b="0" i="0" u="none" strike="noStrike" kern="1200" spc="0" baseline="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cx:rich>
      </cx:tx>
    </cx:title>
    <cx:plotArea>
      <cx:plotAreaRegion>
        <cx:series layoutId="boxWhisker" uniqueId="{A20C5B8A-EBFD-4AAB-9B52-9269AB5434AF}" formatIdx="0">
          <cx:tx>
            <cx:txData>
              <cx:f>盒鬚圖_分週月!$U$2</cx:f>
              <cx:v>單週</cx:v>
            </cx:txData>
          </cx:tx>
          <cx:spPr>
            <a:solidFill>
              <a:srgbClr val="92D050"/>
            </a:solidFill>
            <a:ln w="19050">
              <a:solidFill>
                <a:schemeClr val="accent6">
                  <a:lumMod val="75000"/>
                </a:schemeClr>
              </a:solidFill>
            </a:ln>
          </cx:spPr>
          <cx:dataLabels>
            <cx:visibility seriesName="0" categoryName="0" value="1"/>
          </cx:dataLabels>
          <cx:dataId val="0"/>
          <cx:layoutPr>
            <cx:visibility nonoutliers="0"/>
            <cx:statistics quartileMethod="exclusive"/>
          </cx:layoutPr>
        </cx:series>
        <cx:series layoutId="boxWhisker" uniqueId="{DD0FAFEB-950B-4765-8D24-DB5594A10FDD}" formatIdx="1">
          <cx:tx>
            <cx:txData>
              <cx:f>盒鬚圖_分週月!$V$2</cx:f>
              <cx:v>雙週</cx:v>
            </cx:txData>
          </cx:tx>
          <cx:spPr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75000"/>
                </a:schemeClr>
              </a:solidFill>
            </a:ln>
          </cx:spPr>
          <cx:dataLabels>
            <cx:visibility seriesName="0" categoryName="0" value="1"/>
          </cx:dataLabels>
          <cx:dataId val="1"/>
          <cx:layoutPr>
            <cx:visibility nonoutliers="0"/>
            <cx:statistics quartileMethod="exclusive"/>
          </cx:layoutPr>
        </cx:series>
        <cx:series layoutId="boxWhisker" uniqueId="{964BBD0E-38D8-47F2-8C75-211CA2D3D148}" formatIdx="2">
          <cx:tx>
            <cx:txData>
              <cx:f>盒鬚圖_分週月!$W$2</cx:f>
              <cx:v>月</cx:v>
            </cx:txData>
          </cx:tx>
          <cx:spPr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>
                  <a:lumMod val="75000"/>
                </a:schemeClr>
              </a:solidFill>
            </a:ln>
          </cx:spPr>
          <cx:dataLabels>
            <cx:visibility seriesName="0" categoryName="0" value="1"/>
          </cx:dataLabels>
          <cx:dataId val="2"/>
          <cx:layoutPr>
            <cx:visibility nonoutliers="0"/>
            <cx:statistics quartileMethod="exclusive"/>
          </cx:layoutPr>
        </cx:series>
      </cx:plotAreaRegion>
      <cx:axis id="0" hidden="1">
        <cx:catScaling gapWidth="0.5"/>
        <cx:tickLabels/>
      </cx:axis>
      <cx:axis id="1">
        <cx:valScaling max="90" min="0"/>
        <cx:majorGridlines/>
        <cx:tickLabels/>
      </cx:axis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800"/>
          </a:pPr>
          <a:endParaRPr lang="zh-TW" altLang="en-US" sz="1800" b="0" i="0" u="none" strike="noStrike" kern="1200" baseline="0">
            <a:solidFill>
              <a:sysClr val="windowText" lastClr="000000">
                <a:lumMod val="65000"/>
                <a:lumOff val="35000"/>
              </a:sysClr>
            </a:solidFill>
            <a:latin typeface="Calibri" panose="020F0502020204030204"/>
            <a:ea typeface="新細明體" panose="02020500000000000000" pitchFamily="18" charset="-120"/>
          </a:endParaRPr>
        </a:p>
      </cx:txPr>
    </cx:legend>
  </cx:chart>
  <cx:spPr>
    <a:ln>
      <a:solidFill>
        <a:schemeClr val="tx1"/>
      </a:solidFill>
    </a:ln>
  </cx:spPr>
</cx:chartSpace>
</file>

<file path=ppt/charts/chartEx7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盒鬚圖_分週月IOS!$Q$3:$Q$26</cx:f>
        <cx:lvl ptCount="24" formatCode="0.0">
          <cx:pt idx="0">13.026699136007</cx:pt>
          <cx:pt idx="1">13.1007265917079</cx:pt>
          <cx:pt idx="2">13.2637557972169</cx:pt>
          <cx:pt idx="3">8.5827823905509</cx:pt>
          <cx:pt idx="4">101.540612319609</cx:pt>
          <cx:pt idx="5">31.47073859</cx:pt>
          <cx:pt idx="6">6.4662272390000002</cx:pt>
          <cx:pt idx="7">37.259505140000002</cx:pt>
          <cx:pt idx="8">24.573123670000001</cx:pt>
          <cx:pt idx="9">3.6678897290000001</cx:pt>
          <cx:pt idx="10">65.325387750000004</cx:pt>
          <cx:pt idx="11">33.727277170000001</cx:pt>
          <cx:pt idx="12">53.717789629999999</cx:pt>
          <cx:pt idx="13">10.823646950000001</cx:pt>
          <cx:pt idx="14">84.7848356547469</cx:pt>
          <cx:pt idx="15">13.5732433503676</cx:pt>
          <cx:pt idx="16">31.837912855847399</cx:pt>
          <cx:pt idx="17">35.363162178425803</cx:pt>
          <cx:pt idx="18">8.2958894680000004</cx:pt>
          <cx:pt idx="19">7.9618242400000003</cx:pt>
          <cx:pt idx="20">39.378508519999997</cx:pt>
          <cx:pt idx="21">54.295877609999998</cx:pt>
          <cx:pt idx="22">16.448627737205701</cx:pt>
          <cx:pt idx="23">24.4583013079463</cx:pt>
        </cx:lvl>
      </cx:numDim>
    </cx:data>
    <cx:data id="1">
      <cx:numDim type="val">
        <cx:f>盒鬚圖_分週月IOS!$R$3:$R$26</cx:f>
        <cx:lvl ptCount="24" formatCode="0.0">
          <cx:pt idx="0">3.3179232012194602</cx:pt>
          <cx:pt idx="1">2.1647529222049013</cx:pt>
          <cx:pt idx="2">64.312855272337472</cx:pt>
          <cx:pt idx="3">16.924958149796048</cx:pt>
          <cx:pt idx="4">13.32630803853489</cx:pt>
          <cx:pt idx="5">47.880599462729293</cx:pt>
          <cx:pt idx="6">24.546810782331754</cx:pt>
          <cx:pt idx="7">32.731125936928343</cx:pt>
          <cx:pt idx="8">7.2899390487751834</cx:pt>
          <cx:pt idx="9">1.0360024321090304</cx:pt>
          <cx:pt idx="10">23.154562438322703</cx:pt>
          <cx:pt idx="11">21.106288297475341</cx:pt>
        </cx:lvl>
      </cx:numDim>
    </cx:data>
    <cx:data id="2">
      <cx:numDim type="val">
        <cx:f>盒鬚圖_分週月IOS!$S$3:$S$26</cx:f>
        <cx:lvl ptCount="24" formatCode="0.0">
          <cx:pt idx="0">6.1410656458207926</cx:pt>
          <cx:pt idx="1">22.251701028447187</cx:pt>
          <cx:pt idx="2">26.863003678704771</cx:pt>
          <cx:pt idx="3">9.2999485149106977</cx:pt>
          <cx:pt idx="4">14.808785595483334</cx:pt>
          <cx:pt idx="5">21.106288297475341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n-US" altLang="zh-TW" sz="2000" b="0" i="0" u="none" strike="noStrike" kern="1200" spc="0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IOS -</a:t>
            </a:r>
            <a:r>
              <a:rPr lang="zh-TW" altLang="en-US" sz="2000" b="0" i="0" u="none" strike="noStrike" kern="1200" spc="0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b="0" i="0" u="none" strike="noStrike" kern="1200" spc="0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LASSO</a:t>
            </a:r>
            <a:r>
              <a:rPr lang="zh-TW" altLang="en-US" sz="2000" b="0" i="0" u="none" strike="noStrike" kern="1200" spc="0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預測誤差</a:t>
            </a:r>
            <a:r>
              <a:rPr lang="en-US" altLang="zh-TW" sz="2000" b="0" i="0" u="none" strike="noStrike" kern="1200" spc="0" baseline="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(%)</a:t>
            </a:r>
            <a:endParaRPr lang="zh-TW" altLang="en-US" sz="2000" b="0" i="0" u="none" strike="noStrike" kern="1200" spc="0" baseline="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cx:rich>
      </cx:tx>
    </cx:title>
    <cx:plotArea>
      <cx:plotAreaRegion>
        <cx:series layoutId="boxWhisker" uniqueId="{A20C5B8A-EBFD-4AAB-9B52-9269AB5434AF}" formatIdx="0">
          <cx:tx>
            <cx:txData>
              <cx:f>盒鬚圖_分週月IOS!$Q$2</cx:f>
              <cx:v>單週</cx:v>
            </cx:txData>
          </cx:tx>
          <cx:spPr>
            <a:solidFill>
              <a:srgbClr val="92D050"/>
            </a:solidFill>
            <a:ln w="19050">
              <a:solidFill>
                <a:schemeClr val="accent6">
                  <a:lumMod val="75000"/>
                </a:schemeClr>
              </a:solidFill>
            </a:ln>
          </cx:spPr>
          <cx:dataLabels>
            <cx:visibility seriesName="0" categoryName="0" value="1"/>
          </cx:dataLabels>
          <cx:dataId val="0"/>
          <cx:layoutPr>
            <cx:visibility nonoutliers="0"/>
            <cx:statistics quartileMethod="exclusive"/>
          </cx:layoutPr>
        </cx:series>
        <cx:series layoutId="boxWhisker" uniqueId="{DD0FAFEB-950B-4765-8D24-DB5594A10FDD}" formatIdx="1">
          <cx:tx>
            <cx:txData>
              <cx:f>盒鬚圖_分週月IOS!$R$2</cx:f>
              <cx:v>雙週</cx:v>
            </cx:txData>
          </cx:tx>
          <cx:spPr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75000"/>
                </a:schemeClr>
              </a:solidFill>
            </a:ln>
          </cx:spPr>
          <cx:dataLabels>
            <cx:visibility seriesName="0" categoryName="0" value="1"/>
          </cx:dataLabels>
          <cx:dataId val="1"/>
          <cx:layoutPr>
            <cx:visibility nonoutliers="0"/>
            <cx:statistics quartileMethod="exclusive"/>
          </cx:layoutPr>
        </cx:series>
        <cx:series layoutId="boxWhisker" uniqueId="{964BBD0E-38D8-47F2-8C75-211CA2D3D148}" formatIdx="2">
          <cx:tx>
            <cx:txData>
              <cx:f>盒鬚圖_分週月IOS!$S$2</cx:f>
              <cx:v>月</cx:v>
            </cx:txData>
          </cx:tx>
          <cx:spPr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accent6">
                  <a:lumMod val="75000"/>
                </a:schemeClr>
              </a:solidFill>
            </a:ln>
          </cx:spPr>
          <cx:dataLabels>
            <cx:visibility seriesName="0" categoryName="0" value="1"/>
          </cx:dataLabels>
          <cx:dataId val="2"/>
          <cx:layoutPr>
            <cx:visibility nonoutliers="0"/>
            <cx:statistics quartileMethod="exclusive"/>
          </cx:layoutPr>
        </cx:series>
      </cx:plotAreaRegion>
      <cx:axis id="0" hidden="1">
        <cx:catScaling gapWidth="0.5"/>
        <cx:tickLabels/>
      </cx:axis>
      <cx:axis id="1">
        <cx:valScaling max="90" min="0"/>
        <cx:majorGridlines/>
        <cx:tickLabels/>
      </cx:axis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800"/>
          </a:pPr>
          <a:endParaRPr lang="zh-TW" altLang="en-US" sz="1800" b="0" i="0" u="none" strike="noStrike" kern="1200" baseline="0">
            <a:solidFill>
              <a:sysClr val="windowText" lastClr="000000">
                <a:lumMod val="65000"/>
                <a:lumOff val="35000"/>
              </a:sysClr>
            </a:solidFill>
            <a:latin typeface="Calibri" panose="020F0502020204030204"/>
            <a:ea typeface="新細明體" panose="02020500000000000000" pitchFamily="18" charset="-120"/>
          </a:endParaRPr>
        </a:p>
      </cx:txPr>
    </cx:legend>
  </cx:chart>
  <cx:spPr>
    <a:ln>
      <a:solidFill>
        <a:schemeClr val="tx1"/>
      </a:solidFill>
    </a:ln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8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id="{437526FB-91A0-63F3-2A73-23F660CC4B69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11104762" cy="4866667"/>
        </a:xfrm>
        <a:prstGeom xmlns:a="http://schemas.openxmlformats.org/drawingml/2006/main" prst="rect">
          <a:avLst/>
        </a:prstGeom>
      </cdr:spPr>
    </cdr:pic>
  </cdr:relSizeAnchor>
</c:userShapes>
</file>

<file path=ppt/media/hdphoto1.wdp>
</file>

<file path=ppt/media/hdphoto2.wdp>
</file>

<file path=ppt/media/hdphoto3.wdp>
</file>

<file path=ppt/media/hdphoto4.wdp>
</file>

<file path=ppt/media/image1.jpg>
</file>

<file path=ppt/media/image100.png>
</file>

<file path=ppt/media/image15.jpeg>
</file>

<file path=ppt/media/image16.jpeg>
</file>

<file path=ppt/media/image17.jpe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8.png>
</file>

<file path=ppt/media/image29.png>
</file>

<file path=ppt/media/image3.jpg>
</file>

<file path=ppt/media/image30.jpg>
</file>

<file path=ppt/media/image30.png>
</file>

<file path=ppt/media/image31.png>
</file>

<file path=ppt/media/image32.png>
</file>

<file path=ppt/media/image320.png>
</file>

<file path=ppt/media/image33.png>
</file>

<file path=ppt/media/image330.png>
</file>

<file path=ppt/media/image34.png>
</file>

<file path=ppt/media/image340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487FD2-05CC-41CF-A1BA-9FF33376C143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385C6-2C17-4DFA-BAF5-AFC7D46DF2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5432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385C6-2C17-4DFA-BAF5-AFC7D46DF20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5348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altLang="zh-TW" b="0" i="0" dirty="0">
                <a:solidFill>
                  <a:srgbClr val="D1D5DB"/>
                </a:solidFill>
                <a:effectLst/>
                <a:latin typeface="Söhne"/>
              </a:rPr>
              <a:t>Mean Target Encoder</a:t>
            </a:r>
            <a:r>
              <a:rPr lang="zh-TW" altLang="en-US" b="0" i="0" dirty="0">
                <a:solidFill>
                  <a:srgbClr val="D1D5DB"/>
                </a:solidFill>
                <a:effectLst/>
                <a:latin typeface="Söhne"/>
              </a:rPr>
              <a:t>：可以有效地捕捉不同類別值對目標變數的影響程度。然而，它容易受到極端值的影響，可能會在數據不平衡或具有噪聲的情況下過度擬合。</a:t>
            </a:r>
          </a:p>
          <a:p>
            <a:pPr algn="l">
              <a:buFont typeface="+mj-lt"/>
              <a:buAutoNum type="arabicPeriod"/>
            </a:pPr>
            <a:r>
              <a:rPr lang="en-US" altLang="zh-TW" b="0" i="0" dirty="0">
                <a:solidFill>
                  <a:srgbClr val="D1D5DB"/>
                </a:solidFill>
                <a:effectLst/>
                <a:latin typeface="Söhne"/>
              </a:rPr>
              <a:t>Leave-One-Out Encoder</a:t>
            </a:r>
            <a:r>
              <a:rPr lang="zh-TW" altLang="en-US" b="0" i="0" dirty="0">
                <a:solidFill>
                  <a:srgbClr val="D1D5DB"/>
                </a:solidFill>
                <a:effectLst/>
                <a:latin typeface="Söhne"/>
              </a:rPr>
              <a:t>：可以更好地避免過度擬合，但在數據不平衡或樣本數較少的情況下可能會產生不穩定的結果。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385C6-2C17-4DFA-BAF5-AFC7D46DF203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6133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5-10</a:t>
            </a:r>
            <a:r>
              <a:rPr lang="zh-TW" altLang="en-US" dirty="0"/>
              <a:t>代表有共線性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b="0" i="0" dirty="0">
                <a:solidFill>
                  <a:srgbClr val="D1D5DB"/>
                </a:solidFill>
                <a:effectLst/>
                <a:latin typeface="Söhne"/>
              </a:rPr>
              <a:t>直觀觀察</a:t>
            </a:r>
            <a:r>
              <a:rPr lang="en-US" altLang="zh-TW" b="0" i="0" dirty="0">
                <a:solidFill>
                  <a:srgbClr val="D1D5DB"/>
                </a:solidFill>
                <a:effectLst/>
                <a:latin typeface="Söhne"/>
              </a:rPr>
              <a:t>:</a:t>
            </a:r>
            <a:r>
              <a:rPr lang="zh-TW" altLang="en-US" b="0" i="0" dirty="0">
                <a:solidFill>
                  <a:srgbClr val="D1D5DB"/>
                </a:solidFill>
                <a:effectLst/>
                <a:latin typeface="Söhne"/>
              </a:rPr>
              <a:t>如果該特徵的存在可能引入多餘的重複信息，則可以考慮從模型中移除</a:t>
            </a:r>
            <a:endParaRPr lang="en-US" altLang="zh-TW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228600" indent="-228600">
              <a:buAutoNum type="arabicPeriod"/>
            </a:pPr>
            <a:r>
              <a:rPr lang="zh-TW" altLang="en-US" dirty="0"/>
              <a:t>特徵選取可能就會挑選出有意義的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交叉驗證看結果狀況</a:t>
            </a:r>
            <a:endParaRPr lang="en-US" altLang="zh-TW" dirty="0"/>
          </a:p>
          <a:p>
            <a:pPr marL="228600" indent="-228600">
              <a:buAutoNum type="arabicPeriod"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線性模型需要更嚴謹的共線性評估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如果數據表現不佳，有考慮把</a:t>
            </a:r>
            <a:r>
              <a:rPr lang="en-US" altLang="zh-TW" dirty="0"/>
              <a:t>avg</a:t>
            </a:r>
            <a:r>
              <a:rPr lang="zh-TW" altLang="en-US" dirty="0"/>
              <a:t>的數據排除，因為各特徵跟特徵</a:t>
            </a:r>
            <a:r>
              <a:rPr lang="en-US" altLang="zh-TW" dirty="0"/>
              <a:t>avg</a:t>
            </a:r>
            <a:r>
              <a:rPr lang="zh-TW" altLang="en-US" dirty="0"/>
              <a:t>都高度相關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385C6-2C17-4DFA-BAF5-AFC7D46DF20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718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比較意外是沒有金星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385C6-2C17-4DFA-BAF5-AFC7D46DF203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1121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385C6-2C17-4DFA-BAF5-AFC7D46DF203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51667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385C6-2C17-4DFA-BAF5-AFC7D46DF203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5800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新細明體" panose="02020500000000000000" pitchFamily="18" charset="-120"/>
                <a:ea typeface="新細明體" panose="02020500000000000000" pitchFamily="18" charset="-120"/>
              </a:rPr>
              <a:t>實際金額跟統計預測相關性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新細明體" panose="02020500000000000000" pitchFamily="18" charset="-120"/>
                <a:ea typeface="新細明體" panose="02020500000000000000" pitchFamily="18" charset="-120"/>
              </a:rPr>
              <a:t>:</a:t>
            </a: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新細明體" panose="02020500000000000000" pitchFamily="18" charset="-120"/>
                <a:ea typeface="新細明體" panose="02020500000000000000" pitchFamily="18" charset="-120"/>
              </a:rPr>
              <a:t> 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新細明體" panose="02020500000000000000" pitchFamily="18" charset="-120"/>
                <a:ea typeface="新細明體" panose="02020500000000000000" pitchFamily="18" charset="-120"/>
              </a:rPr>
              <a:t>0.6855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8385C6-2C17-4DFA-BAF5-AFC7D46DF203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35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7189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2095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455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5035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298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871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869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4603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1075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5894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9267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A523A-ED74-4479-B9E2-34C1130D8CF1}" type="datetimeFigureOut">
              <a:rPr lang="zh-TW" altLang="en-US" smtClean="0"/>
              <a:t>2024/12/23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6F76B-177D-470A-A1EE-09C5092342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1955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slide" Target="slide4.xml"/><Relationship Id="rId7" Type="http://schemas.openxmlformats.org/officeDocument/2006/relationships/slide" Target="slide22.xml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1.xml"/><Relationship Id="rId5" Type="http://schemas.openxmlformats.org/officeDocument/2006/relationships/slide" Target="slide16.xml"/><Relationship Id="rId4" Type="http://schemas.openxmlformats.org/officeDocument/2006/relationships/slide" Target="slide5.xml"/><Relationship Id="rId9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14/relationships/chartEx" Target="../charts/chartEx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3.png"/><Relationship Id="rId4" Type="http://schemas.openxmlformats.org/officeDocument/2006/relationships/chart" Target="../charts/char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2.wdp"/><Relationship Id="rId7" Type="http://schemas.openxmlformats.org/officeDocument/2006/relationships/image" Target="../media/image4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microsoft.com/office/2007/relationships/hdphoto" Target="../media/hdphoto3.wdp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14/relationships/chartEx" Target="../charts/chartEx5.xml"/><Relationship Id="rId3" Type="http://schemas.openxmlformats.org/officeDocument/2006/relationships/image" Target="../media/image330.png"/><Relationship Id="rId7" Type="http://schemas.microsoft.com/office/2007/relationships/hdphoto" Target="../media/hdphoto1.wdp"/><Relationship Id="rId2" Type="http://schemas.microsoft.com/office/2014/relationships/chartEx" Target="../charts/chartEx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0.png"/><Relationship Id="rId4" Type="http://schemas.microsoft.com/office/2014/relationships/chartEx" Target="../charts/chartEx4.xml"/><Relationship Id="rId9" Type="http://schemas.openxmlformats.org/officeDocument/2006/relationships/image" Target="../media/image35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microsoft.com/office/2014/relationships/chartEx" Target="../charts/chartEx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microsoft.com/office/2014/relationships/chartEx" Target="../charts/chartEx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emf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png"/><Relationship Id="rId5" Type="http://schemas.openxmlformats.org/officeDocument/2006/relationships/image" Target="../media/image9.png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305AC3-D900-1FF2-BE78-39416A295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63690"/>
            <a:ext cx="6117021" cy="945439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遊戲營收預測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259E18A-960A-420F-8B5C-E954A3209E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2400" y="3057285"/>
            <a:ext cx="9144000" cy="3075375"/>
          </a:xfrm>
        </p:spPr>
        <p:txBody>
          <a:bodyPr>
            <a:normAutofit/>
          </a:bodyPr>
          <a:lstStyle/>
          <a:p>
            <a:pPr marL="457200" indent="-457200" algn="l">
              <a:buAutoNum type="arabicPeriod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2" action="ppaction://hlinksldjump"/>
              </a:rPr>
              <a:t>前提概要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algn="l">
              <a:buAutoNum type="arabicPeriod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 action="ppaction://hlinksldjump"/>
              </a:rPr>
              <a:t>模型預測方式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 action="ppaction://hlinksldjump"/>
              </a:rPr>
              <a:t>&amp;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 action="ppaction://hlinksldjump"/>
              </a:rPr>
              <a:t> 評估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algn="l">
              <a:buAutoNum type="arabicPeriod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4" action="ppaction://hlinksldjump"/>
              </a:rPr>
              <a:t>模型特徵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4" action="ppaction://hlinksldjump"/>
              </a:rPr>
              <a:t>&amp;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4" action="ppaction://hlinksldjump"/>
              </a:rPr>
              <a:t> 特徵篩選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algn="l">
              <a:buAutoNum type="arabicPeriod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5" action="ppaction://hlinksldjump"/>
              </a:rPr>
              <a:t>模型訓練成效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algn="l">
              <a:buAutoNum type="arabicPeriod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6" action="ppaction://hlinksldjump"/>
              </a:rPr>
              <a:t>預測結果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algn="l">
              <a:buAutoNum type="arabicPeriod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7" action="ppaction://hlinksldjump"/>
              </a:rPr>
              <a:t>誤差原因調查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8" action="ppaction://hlinksldjump"/>
              </a:rPr>
              <a:t>實用性評估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74468CD-3AA9-FEDE-D119-A03576FC343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678" y="725339"/>
            <a:ext cx="5407321" cy="540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3CEA29-F52B-FCCB-BC5E-BE12C4C24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什麼是共線性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 descr="迷你小饅頭- Cookidoo® – Thermomix® 官方食譜平台">
            <a:extLst>
              <a:ext uri="{FF2B5EF4-FFF2-40B4-BE49-F238E27FC236}">
                <a16:creationId xmlns:a16="http://schemas.microsoft.com/office/drawing/2014/main" id="{2DA3E32D-793F-B406-1C69-5F4032BF7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666" y="2061552"/>
            <a:ext cx="2521487" cy="2100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CF9AEA3F-88BA-4EA1-3833-1F78DD02F0AB}"/>
              </a:ext>
            </a:extLst>
          </p:cNvPr>
          <p:cNvSpPr txBox="1"/>
          <p:nvPr/>
        </p:nvSpPr>
        <p:spPr>
          <a:xfrm>
            <a:off x="7998372" y="2138126"/>
            <a:ext cx="352096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我正在研發我的饅頭</a:t>
            </a:r>
            <a:endParaRPr lang="en-US" altLang="zh-TW" sz="2400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想找出哪種饅頭最好吃</a:t>
            </a:r>
            <a:endParaRPr lang="en-US" altLang="zh-TW" sz="2400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b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麵粉重量</a:t>
            </a:r>
            <a:b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鹽巴</a:t>
            </a:r>
            <a:endParaRPr lang="en-US" altLang="zh-TW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糖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大小</a:t>
            </a:r>
            <a:b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顏色</a:t>
            </a:r>
            <a:endParaRPr lang="en-US" altLang="zh-TW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香味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甜味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8" name="Picture 4" descr="台中建國市場">
            <a:extLst>
              <a:ext uri="{FF2B5EF4-FFF2-40B4-BE49-F238E27FC236}">
                <a16:creationId xmlns:a16="http://schemas.microsoft.com/office/drawing/2014/main" id="{38340930-33C8-BB14-0938-17C4618895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8" r="8682"/>
          <a:stretch/>
        </p:blipFill>
        <p:spPr bwMode="auto">
          <a:xfrm>
            <a:off x="672662" y="2402760"/>
            <a:ext cx="3478290" cy="331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白饅頭@ Robert and Tracy的部落格:: 痞客邦::">
            <a:extLst>
              <a:ext uri="{FF2B5EF4-FFF2-40B4-BE49-F238E27FC236}">
                <a16:creationId xmlns:a16="http://schemas.microsoft.com/office/drawing/2014/main" id="{671A177D-9C12-D0B7-EF36-F4BC38521A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94"/>
          <a:stretch/>
        </p:blipFill>
        <p:spPr bwMode="auto">
          <a:xfrm>
            <a:off x="5052666" y="4382204"/>
            <a:ext cx="2521487" cy="1573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FF6AD8E8-6DC5-7FE0-BD53-CDF76D56F1B4}"/>
              </a:ext>
            </a:extLst>
          </p:cNvPr>
          <p:cNvSpPr/>
          <p:nvPr/>
        </p:nvSpPr>
        <p:spPr>
          <a:xfrm>
            <a:off x="7998373" y="3714172"/>
            <a:ext cx="672662" cy="31129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2CE60F3-43DC-A430-EA7E-59883758AD60}"/>
              </a:ext>
            </a:extLst>
          </p:cNvPr>
          <p:cNvSpPr/>
          <p:nvPr/>
        </p:nvSpPr>
        <p:spPr>
          <a:xfrm>
            <a:off x="8008882" y="4813885"/>
            <a:ext cx="861848" cy="304653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60A1F03-56EC-9D4A-83EC-BF05C8AFB563}"/>
              </a:ext>
            </a:extLst>
          </p:cNvPr>
          <p:cNvSpPr txBox="1"/>
          <p:nvPr/>
        </p:nvSpPr>
        <p:spPr>
          <a:xfrm>
            <a:off x="7998372" y="5632552"/>
            <a:ext cx="4025462" cy="64633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使用的糖跟甜味相關性高，兩個特徵同時放入模型會有共線性的情形</a:t>
            </a:r>
          </a:p>
        </p:txBody>
      </p:sp>
    </p:spTree>
    <p:extLst>
      <p:ext uri="{BB962C8B-B14F-4D97-AF65-F5344CB8AC3E}">
        <p14:creationId xmlns:p14="http://schemas.microsoft.com/office/powerpoint/2010/main" val="388273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52F81E0-8A40-2156-9A75-D20921A8FE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37" t="21879"/>
          <a:stretch/>
        </p:blipFill>
        <p:spPr>
          <a:xfrm>
            <a:off x="4207031" y="217893"/>
            <a:ext cx="6675820" cy="6497619"/>
          </a:xfrm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A04807FA-C3AD-CA45-4A8C-8176113A9974}"/>
              </a:ext>
            </a:extLst>
          </p:cNvPr>
          <p:cNvSpPr txBox="1">
            <a:spLocks/>
          </p:cNvSpPr>
          <p:nvPr/>
        </p:nvSpPr>
        <p:spPr>
          <a:xfrm>
            <a:off x="532760" y="217893"/>
            <a:ext cx="10515600" cy="6367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各特徵相關性矩正</a:t>
            </a:r>
          </a:p>
        </p:txBody>
      </p:sp>
    </p:spTree>
    <p:extLst>
      <p:ext uri="{BB962C8B-B14F-4D97-AF65-F5344CB8AC3E}">
        <p14:creationId xmlns:p14="http://schemas.microsoft.com/office/powerpoint/2010/main" val="3570127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2026EA-E97E-EBEB-3BD1-A60656C79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388" y="142488"/>
            <a:ext cx="10515600" cy="636739"/>
          </a:xfrm>
        </p:spPr>
        <p:txBody>
          <a:bodyPr>
            <a:normAutofit/>
          </a:bodyPr>
          <a:lstStyle/>
          <a:p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VIF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共線性評估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(1/3)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E48E4EC-6873-71AE-B20A-501291A49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468699"/>
            <a:ext cx="2857500" cy="1895475"/>
          </a:xfrm>
          <a:prstGeom prst="rect">
            <a:avLst/>
          </a:prstGeom>
        </p:spPr>
      </p:pic>
      <p:graphicFrame>
        <p:nvGraphicFramePr>
          <p:cNvPr id="7" name="圖表 6">
            <a:extLst>
              <a:ext uri="{FF2B5EF4-FFF2-40B4-BE49-F238E27FC236}">
                <a16:creationId xmlns:a16="http://schemas.microsoft.com/office/drawing/2014/main" id="{DA2407D9-C3D5-0C5D-6CCB-CEF6528849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35027"/>
              </p:ext>
            </p:extLst>
          </p:nvPr>
        </p:nvGraphicFramePr>
        <p:xfrm>
          <a:off x="-176213" y="802481"/>
          <a:ext cx="7477126" cy="4700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文字方塊 10">
            <a:extLst>
              <a:ext uri="{FF2B5EF4-FFF2-40B4-BE49-F238E27FC236}">
                <a16:creationId xmlns:a16="http://schemas.microsoft.com/office/drawing/2014/main" id="{F604E49F-D718-54D2-D4C5-9195657A1FFF}"/>
              </a:ext>
            </a:extLst>
          </p:cNvPr>
          <p:cNvSpPr txBox="1"/>
          <p:nvPr/>
        </p:nvSpPr>
        <p:spPr>
          <a:xfrm>
            <a:off x="7372350" y="919574"/>
            <a:ext cx="1319120" cy="1467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230"/>
              </a:lnSpc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日總付費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每日平均鑽石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每日平均付費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日付費次數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簽約球員商店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3608B11-317E-FE43-D4C2-F10C16646351}"/>
              </a:ext>
            </a:extLst>
          </p:cNvPr>
          <p:cNvSpPr txBox="1"/>
          <p:nvPr/>
        </p:nvSpPr>
        <p:spPr>
          <a:xfrm>
            <a:off x="8072760" y="4906126"/>
            <a:ext cx="1319120" cy="1676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100"/>
              </a:lnSpc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間隔短場次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100"/>
              </a:lnSpc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真人對戰次數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100"/>
              </a:lnSpc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每日任務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100"/>
              </a:lnSpc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每日平均對戰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100"/>
              </a:lnSpc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平均上線時長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100"/>
              </a:lnSpc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技能數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7524AC5B-169D-6F12-DF8C-CAE8C37E0E0A}"/>
              </a:ext>
            </a:extLst>
          </p:cNvPr>
          <p:cNvSpPr txBox="1"/>
          <p:nvPr/>
        </p:nvSpPr>
        <p:spPr>
          <a:xfrm>
            <a:off x="10485684" y="142488"/>
            <a:ext cx="1319120" cy="339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230"/>
              </a:lnSpc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日鑽石總消耗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56EA514-0FBE-3924-69EA-5761EF151F13}"/>
              </a:ext>
            </a:extLst>
          </p:cNvPr>
          <p:cNvSpPr txBox="1"/>
          <p:nvPr/>
        </p:nvSpPr>
        <p:spPr>
          <a:xfrm>
            <a:off x="3865266" y="283388"/>
            <a:ext cx="223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共線性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VIF</a:t>
            </a:r>
            <a:r>
              <a:rPr lang="zh-TW" altLang="en-US" dirty="0"/>
              <a:t> </a:t>
            </a:r>
            <a:r>
              <a:rPr lang="en-US" altLang="zh-TW" dirty="0"/>
              <a:t>&gt;</a:t>
            </a:r>
            <a:r>
              <a:rPr lang="zh-TW" altLang="en-US" dirty="0"/>
              <a:t> </a:t>
            </a:r>
            <a:r>
              <a:rPr lang="en-US" altLang="zh-TW" dirty="0"/>
              <a:t>10</a:t>
            </a:r>
            <a:r>
              <a:rPr lang="zh-TW" altLang="en-US" dirty="0"/>
              <a:t>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DF4B60-80A2-499C-01D6-FFF61CC9F770}"/>
              </a:ext>
            </a:extLst>
          </p:cNvPr>
          <p:cNvSpPr/>
          <p:nvPr/>
        </p:nvSpPr>
        <p:spPr>
          <a:xfrm>
            <a:off x="780031" y="1463344"/>
            <a:ext cx="884255" cy="1306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CD666D0-5295-3127-53C2-7DA8B01044D9}"/>
              </a:ext>
            </a:extLst>
          </p:cNvPr>
          <p:cNvSpPr/>
          <p:nvPr/>
        </p:nvSpPr>
        <p:spPr>
          <a:xfrm>
            <a:off x="571501" y="1814513"/>
            <a:ext cx="1100138" cy="1285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40922DB-4834-F562-48C1-63C2041D876A}"/>
              </a:ext>
            </a:extLst>
          </p:cNvPr>
          <p:cNvSpPr/>
          <p:nvPr/>
        </p:nvSpPr>
        <p:spPr>
          <a:xfrm>
            <a:off x="1377950" y="2152650"/>
            <a:ext cx="320675" cy="1285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35A0611-A00E-B067-A5A6-A8098D53C63F}"/>
              </a:ext>
            </a:extLst>
          </p:cNvPr>
          <p:cNvSpPr/>
          <p:nvPr/>
        </p:nvSpPr>
        <p:spPr>
          <a:xfrm>
            <a:off x="961232" y="2323054"/>
            <a:ext cx="703054" cy="1285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68EDCD-DA65-B8EB-96BD-6C793027C2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312" y="2643197"/>
            <a:ext cx="8776915" cy="2275098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去除特徵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Diamond consume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去除，跟總付費相關性太高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Diamond </a:t>
            </a:r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cosume_avg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去除，跟平均付費相關性太高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Battle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去除</a:t>
            </a:r>
            <a:b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跟間隔短場次、真人對戰場次、每日任務、每日平均對戰、平均上線時長、技能數相關性太高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貼紙系統相關</a:t>
            </a:r>
            <a:endParaRPr lang="en-US" altLang="zh-TW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1A8BEC3-5D73-C378-868B-C3A634A7533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9509"/>
          <a:stretch/>
        </p:blipFill>
        <p:spPr>
          <a:xfrm>
            <a:off x="9354338" y="4614935"/>
            <a:ext cx="2447138" cy="1942922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9E4EA537-FDFE-95FB-C85B-F922B7520FFE}"/>
              </a:ext>
            </a:extLst>
          </p:cNvPr>
          <p:cNvSpPr txBox="1"/>
          <p:nvPr/>
        </p:nvSpPr>
        <p:spPr>
          <a:xfrm>
            <a:off x="10546376" y="4292039"/>
            <a:ext cx="1319120" cy="339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230"/>
              </a:lnSpc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對戰次數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81699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8" grpId="0" animBg="1"/>
      <p:bldP spid="10" grpId="0" animBg="1"/>
      <p:bldP spid="15" grpId="0" animBg="1"/>
      <p:bldP spid="16" grpId="0" animBg="1"/>
      <p:bldP spid="3" grpId="0" uiExpand="1" build="p" animBg="1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AA5E908-6839-1781-5FFC-1524C94C0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0"/>
          <a:stretch/>
        </p:blipFill>
        <p:spPr>
          <a:xfrm>
            <a:off x="0" y="1057445"/>
            <a:ext cx="8013245" cy="4198084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6CDF032A-543B-88A7-B51D-C1C6E09F7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388" y="142488"/>
            <a:ext cx="10515600" cy="636739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排除後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VIF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共線性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(2/3)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C4345B03-6388-3AEE-5458-227AC77CB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9386" y="3932741"/>
            <a:ext cx="5674546" cy="2433966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去除特徵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online_time_avg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每日平均上線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Sapphire_consume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總綁鑽消耗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quick_between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5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分內打下一場場次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跟各類型活躍特徵相關性太高，有其他類似性質的特徵取代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Diamond_avg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類 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XXXX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每日平均鑽石消耗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43C8BAC-0E47-5FF0-5A79-32D1308C0AED}"/>
              </a:ext>
            </a:extLst>
          </p:cNvPr>
          <p:cNvSpPr txBox="1"/>
          <p:nvPr/>
        </p:nvSpPr>
        <p:spPr>
          <a:xfrm>
            <a:off x="4296821" y="276191"/>
            <a:ext cx="223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共線性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VIF</a:t>
            </a:r>
            <a:r>
              <a:rPr lang="zh-TW" altLang="en-US" dirty="0"/>
              <a:t> </a:t>
            </a:r>
            <a:r>
              <a:rPr lang="en-US" altLang="zh-TW" dirty="0"/>
              <a:t>&gt;</a:t>
            </a:r>
            <a:r>
              <a:rPr lang="zh-TW" altLang="en-US" dirty="0"/>
              <a:t> </a:t>
            </a:r>
            <a:r>
              <a:rPr lang="en-US" altLang="zh-TW" dirty="0"/>
              <a:t>10</a:t>
            </a:r>
            <a:r>
              <a:rPr lang="zh-TW" altLang="en-US" dirty="0"/>
              <a:t> 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7CCDBBE-79C8-8747-0ACA-1F3F15272C19}"/>
              </a:ext>
            </a:extLst>
          </p:cNvPr>
          <p:cNvSpPr txBox="1"/>
          <p:nvPr/>
        </p:nvSpPr>
        <p:spPr>
          <a:xfrm>
            <a:off x="4006622" y="722521"/>
            <a:ext cx="1467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VIF Factor</a:t>
            </a:r>
            <a:endParaRPr lang="zh-TW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6F5E9C4-35D0-AC7E-1925-AC46EF54C9DE}"/>
              </a:ext>
            </a:extLst>
          </p:cNvPr>
          <p:cNvSpPr/>
          <p:nvPr/>
        </p:nvSpPr>
        <p:spPr>
          <a:xfrm>
            <a:off x="706459" y="1347730"/>
            <a:ext cx="884255" cy="13062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0D534F4-D864-F253-EF24-CE2D97A7E72C}"/>
              </a:ext>
            </a:extLst>
          </p:cNvPr>
          <p:cNvSpPr/>
          <p:nvPr/>
        </p:nvSpPr>
        <p:spPr>
          <a:xfrm>
            <a:off x="646171" y="1564381"/>
            <a:ext cx="944544" cy="14229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5B9D991-AEA8-B80C-8862-282B873B5233}"/>
              </a:ext>
            </a:extLst>
          </p:cNvPr>
          <p:cNvSpPr/>
          <p:nvPr/>
        </p:nvSpPr>
        <p:spPr>
          <a:xfrm>
            <a:off x="708134" y="1768643"/>
            <a:ext cx="884255" cy="13062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C587610-C155-9654-341B-322784AA6E63}"/>
              </a:ext>
            </a:extLst>
          </p:cNvPr>
          <p:cNvSpPr/>
          <p:nvPr/>
        </p:nvSpPr>
        <p:spPr>
          <a:xfrm>
            <a:off x="368165" y="2760213"/>
            <a:ext cx="1222550" cy="18060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2E1AD15-3539-4E76-CDB1-30FC4FE9D205}"/>
              </a:ext>
            </a:extLst>
          </p:cNvPr>
          <p:cNvSpPr/>
          <p:nvPr/>
        </p:nvSpPr>
        <p:spPr>
          <a:xfrm>
            <a:off x="152437" y="3568784"/>
            <a:ext cx="1438277" cy="18060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9251B6BC-3F07-A67E-CCAC-C4F26344437C}"/>
              </a:ext>
            </a:extLst>
          </p:cNvPr>
          <p:cNvSpPr txBox="1"/>
          <p:nvPr/>
        </p:nvSpPr>
        <p:spPr>
          <a:xfrm>
            <a:off x="6266979" y="109297"/>
            <a:ext cx="44075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Condition index: 41.32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超過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代表在線性模型下有共線性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2795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nimBg="1"/>
      <p:bldP spid="15" grpId="0" animBg="1"/>
      <p:bldP spid="16" grpId="0" animBg="1"/>
      <p:bldP spid="17" grpId="0" animBg="1"/>
      <p:bldP spid="21" grpId="0" animBg="1"/>
      <p:bldP spid="2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6CDF032A-543B-88A7-B51D-C1C6E09F7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388" y="142488"/>
            <a:ext cx="10515600" cy="636739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排除後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VIF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共線性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(3/3)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43C8BAC-0E47-5FF0-5A79-32D1308C0AED}"/>
              </a:ext>
            </a:extLst>
          </p:cNvPr>
          <p:cNvSpPr txBox="1"/>
          <p:nvPr/>
        </p:nvSpPr>
        <p:spPr>
          <a:xfrm>
            <a:off x="4296821" y="271867"/>
            <a:ext cx="223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共線性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VIF</a:t>
            </a:r>
            <a:r>
              <a:rPr lang="zh-TW" altLang="en-US" dirty="0"/>
              <a:t> </a:t>
            </a:r>
            <a:r>
              <a:rPr lang="en-US" altLang="zh-TW" dirty="0"/>
              <a:t>&gt;</a:t>
            </a:r>
            <a:r>
              <a:rPr lang="zh-TW" altLang="en-US" dirty="0"/>
              <a:t> </a:t>
            </a:r>
            <a:r>
              <a:rPr lang="en-US" altLang="zh-TW" dirty="0"/>
              <a:t>10</a:t>
            </a:r>
            <a:r>
              <a:rPr lang="zh-TW" altLang="en-US" dirty="0"/>
              <a:t> 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7CCDBBE-79C8-8747-0ACA-1F3F15272C19}"/>
              </a:ext>
            </a:extLst>
          </p:cNvPr>
          <p:cNvSpPr txBox="1"/>
          <p:nvPr/>
        </p:nvSpPr>
        <p:spPr>
          <a:xfrm>
            <a:off x="3828422" y="769159"/>
            <a:ext cx="1467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VIF Factor</a:t>
            </a:r>
            <a:endParaRPr lang="zh-TW" altLang="en-US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9251B6BC-3F07-A67E-CCAC-C4F26344437C}"/>
              </a:ext>
            </a:extLst>
          </p:cNvPr>
          <p:cNvSpPr txBox="1"/>
          <p:nvPr/>
        </p:nvSpPr>
        <p:spPr>
          <a:xfrm>
            <a:off x="6129859" y="98226"/>
            <a:ext cx="44075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Condition index: 38.48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超過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代表在線性模型下有共線性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FC7BC20-8DA9-DD96-9BAE-C9FBB3EA1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38" y="1091853"/>
            <a:ext cx="7258050" cy="3667125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822720B5-070B-989E-EA49-4DEF1BDA685C}"/>
              </a:ext>
            </a:extLst>
          </p:cNvPr>
          <p:cNvSpPr txBox="1"/>
          <p:nvPr/>
        </p:nvSpPr>
        <p:spPr>
          <a:xfrm>
            <a:off x="1347716" y="4899654"/>
            <a:ext cx="10359677" cy="1420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排除</a:t>
            </a:r>
            <a:r>
              <a:rPr lang="en-US" altLang="zh-TW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</a:t>
            </a:r>
            <a:r>
              <a:rPr lang="zh-TW" altLang="en-US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個特徵後剩餘</a:t>
            </a:r>
            <a:r>
              <a:rPr lang="en-US" altLang="zh-TW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86</a:t>
            </a:r>
            <a:r>
              <a:rPr lang="zh-TW" altLang="en-US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個特徵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，部分特徵還是有些微的共線性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之後使用的模型都可以一定程度消除共線性，所以不一定要把全部排除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共線性高到低，主觀選擇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種特徵組合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102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個、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98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個、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86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個、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82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</a:p>
        </p:txBody>
      </p:sp>
    </p:spTree>
    <p:extLst>
      <p:ext uri="{BB962C8B-B14F-4D97-AF65-F5344CB8AC3E}">
        <p14:creationId xmlns:p14="http://schemas.microsoft.com/office/powerpoint/2010/main" val="161680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3CA688BF-D4FB-A301-82E9-9BF0BECD2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888" y="404216"/>
            <a:ext cx="10515600" cy="636739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累積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180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日營收與特徵相關性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6EE065AA-F179-7025-8162-91697BD3B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213" y="1261269"/>
            <a:ext cx="2971800" cy="325755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8F7CA715-2314-25A2-53CC-02140020C263}"/>
              </a:ext>
            </a:extLst>
          </p:cNvPr>
          <p:cNvSpPr txBox="1"/>
          <p:nvPr/>
        </p:nvSpPr>
        <p:spPr>
          <a:xfrm>
            <a:off x="-283762" y="1701896"/>
            <a:ext cx="2847975" cy="2896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23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日總付費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日總付費次數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每日平均付費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簽約球員商店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第一次付費金額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限購商店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戰令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球員金幣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技能欄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ts val="223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月卡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A72F99ED-C09F-E439-F339-362E31CE3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8025" y="1261269"/>
            <a:ext cx="299085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144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群組 162">
            <a:extLst>
              <a:ext uri="{FF2B5EF4-FFF2-40B4-BE49-F238E27FC236}">
                <a16:creationId xmlns:a16="http://schemas.microsoft.com/office/drawing/2014/main" id="{D4F39342-14CF-FF57-100B-AC6C389C7868}"/>
              </a:ext>
            </a:extLst>
          </p:cNvPr>
          <p:cNvGrpSpPr/>
          <p:nvPr/>
        </p:nvGrpSpPr>
        <p:grpSpPr>
          <a:xfrm>
            <a:off x="9803589" y="1773402"/>
            <a:ext cx="2276273" cy="1839185"/>
            <a:chOff x="8794281" y="1916628"/>
            <a:chExt cx="2276273" cy="1839185"/>
          </a:xfrm>
        </p:grpSpPr>
        <p:grpSp>
          <p:nvGrpSpPr>
            <p:cNvPr id="108" name="그룹 1115">
              <a:extLst>
                <a:ext uri="{FF2B5EF4-FFF2-40B4-BE49-F238E27FC236}">
                  <a16:creationId xmlns:a16="http://schemas.microsoft.com/office/drawing/2014/main" id="{B97AC565-4848-DA7F-A247-B4095F80B782}"/>
                </a:ext>
              </a:extLst>
            </p:cNvPr>
            <p:cNvGrpSpPr/>
            <p:nvPr/>
          </p:nvGrpSpPr>
          <p:grpSpPr>
            <a:xfrm>
              <a:off x="8794281" y="1916628"/>
              <a:ext cx="2276273" cy="1839185"/>
              <a:chOff x="1138612" y="3947220"/>
              <a:chExt cx="2276273" cy="1839185"/>
            </a:xfrm>
          </p:grpSpPr>
          <p:sp>
            <p:nvSpPr>
              <p:cNvPr id="128" name="Parallelogram 45">
                <a:extLst>
                  <a:ext uri="{FF2B5EF4-FFF2-40B4-BE49-F238E27FC236}">
                    <a16:creationId xmlns:a16="http://schemas.microsoft.com/office/drawing/2014/main" id="{BD26A101-3D51-02E3-4629-DCF6FD0738DF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9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BF0CD63B-C224-9DEC-655C-B4F98EA78CA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0" name="화살표: 오각형 1137">
                <a:extLst>
                  <a:ext uri="{FF2B5EF4-FFF2-40B4-BE49-F238E27FC236}">
                    <a16:creationId xmlns:a16="http://schemas.microsoft.com/office/drawing/2014/main" id="{D7FC54C4-6AEB-EE6B-9A65-0D4443585A14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2" name="Rectangle 58">
              <a:extLst>
                <a:ext uri="{FF2B5EF4-FFF2-40B4-BE49-F238E27FC236}">
                  <a16:creationId xmlns:a16="http://schemas.microsoft.com/office/drawing/2014/main" id="{F045C1D0-BEC6-0D3D-D56C-5FA61771C11E}"/>
                </a:ext>
              </a:extLst>
            </p:cNvPr>
            <p:cNvSpPr/>
            <p:nvPr/>
          </p:nvSpPr>
          <p:spPr>
            <a:xfrm>
              <a:off x="8993809" y="2545175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實際測試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62" name="群組 161">
            <a:extLst>
              <a:ext uri="{FF2B5EF4-FFF2-40B4-BE49-F238E27FC236}">
                <a16:creationId xmlns:a16="http://schemas.microsoft.com/office/drawing/2014/main" id="{675B10EF-0EAF-BC3E-97FB-35C693B59AED}"/>
              </a:ext>
            </a:extLst>
          </p:cNvPr>
          <p:cNvGrpSpPr/>
          <p:nvPr/>
        </p:nvGrpSpPr>
        <p:grpSpPr>
          <a:xfrm>
            <a:off x="7066426" y="1822723"/>
            <a:ext cx="2902055" cy="1839185"/>
            <a:chOff x="6881003" y="2506338"/>
            <a:chExt cx="2902055" cy="1839185"/>
          </a:xfrm>
        </p:grpSpPr>
        <p:grpSp>
          <p:nvGrpSpPr>
            <p:cNvPr id="109" name="그룹 1116">
              <a:extLst>
                <a:ext uri="{FF2B5EF4-FFF2-40B4-BE49-F238E27FC236}">
                  <a16:creationId xmlns:a16="http://schemas.microsoft.com/office/drawing/2014/main" id="{E3736D57-3F4D-B5BC-9136-4BE61A0A05BE}"/>
                </a:ext>
              </a:extLst>
            </p:cNvPr>
            <p:cNvGrpSpPr/>
            <p:nvPr/>
          </p:nvGrpSpPr>
          <p:grpSpPr>
            <a:xfrm>
              <a:off x="6881003" y="2506338"/>
              <a:ext cx="2902055" cy="1839185"/>
              <a:chOff x="1138612" y="3947220"/>
              <a:chExt cx="2902055" cy="1839185"/>
            </a:xfrm>
          </p:grpSpPr>
          <p:sp>
            <p:nvSpPr>
              <p:cNvPr id="125" name="Parallelogram 45">
                <a:extLst>
                  <a:ext uri="{FF2B5EF4-FFF2-40B4-BE49-F238E27FC236}">
                    <a16:creationId xmlns:a16="http://schemas.microsoft.com/office/drawing/2014/main" id="{07889067-2475-ABE9-79D0-FD3EE9176A80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6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AFA279AE-834E-2F5B-0E4F-E2BEF5B8730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7" name="화살표: 오각형 1134">
                <a:extLst>
                  <a:ext uri="{FF2B5EF4-FFF2-40B4-BE49-F238E27FC236}">
                    <a16:creationId xmlns:a16="http://schemas.microsoft.com/office/drawing/2014/main" id="{23FEA1D0-E211-F685-22CE-7129F429D56D}"/>
                  </a:ext>
                </a:extLst>
              </p:cNvPr>
              <p:cNvSpPr/>
              <p:nvPr/>
            </p:nvSpPr>
            <p:spPr>
              <a:xfrm>
                <a:off x="1138612" y="4240645"/>
                <a:ext cx="2902055" cy="1099226"/>
              </a:xfrm>
              <a:prstGeom prst="homePlat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5" name="Rectangle 58">
              <a:extLst>
                <a:ext uri="{FF2B5EF4-FFF2-40B4-BE49-F238E27FC236}">
                  <a16:creationId xmlns:a16="http://schemas.microsoft.com/office/drawing/2014/main" id="{87D3A08E-0E82-59A1-44B8-F7E57A277CAF}"/>
                </a:ext>
              </a:extLst>
            </p:cNvPr>
            <p:cNvSpPr/>
            <p:nvPr/>
          </p:nvSpPr>
          <p:spPr>
            <a:xfrm>
              <a:off x="7373609" y="3116676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模型訓練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sp>
        <p:nvSpPr>
          <p:cNvPr id="157" name="TextBox 1164">
            <a:extLst>
              <a:ext uri="{FF2B5EF4-FFF2-40B4-BE49-F238E27FC236}">
                <a16:creationId xmlns:a16="http://schemas.microsoft.com/office/drawing/2014/main" id="{2EF47250-C1C6-A8C7-3702-3B7C2E18BB90}"/>
              </a:ext>
            </a:extLst>
          </p:cNvPr>
          <p:cNvSpPr txBox="1"/>
          <p:nvPr/>
        </p:nvSpPr>
        <p:spPr>
          <a:xfrm>
            <a:off x="958132" y="3252481"/>
            <a:ext cx="2334585" cy="30419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時區修正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新增綜合特徵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新增斜率特徵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新增類別變數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類別變數轉數值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</a:endParaRPr>
          </a:p>
        </p:txBody>
      </p:sp>
      <p:grpSp>
        <p:nvGrpSpPr>
          <p:cNvPr id="161" name="群組 160">
            <a:extLst>
              <a:ext uri="{FF2B5EF4-FFF2-40B4-BE49-F238E27FC236}">
                <a16:creationId xmlns:a16="http://schemas.microsoft.com/office/drawing/2014/main" id="{77891C34-1835-590B-499A-CE3D0C735EFB}"/>
              </a:ext>
            </a:extLst>
          </p:cNvPr>
          <p:cNvGrpSpPr/>
          <p:nvPr/>
        </p:nvGrpSpPr>
        <p:grpSpPr>
          <a:xfrm>
            <a:off x="4989681" y="1837532"/>
            <a:ext cx="2276273" cy="1839185"/>
            <a:chOff x="4967726" y="3096047"/>
            <a:chExt cx="2276273" cy="1839185"/>
          </a:xfrm>
        </p:grpSpPr>
        <p:grpSp>
          <p:nvGrpSpPr>
            <p:cNvPr id="110" name="그룹 1117">
              <a:extLst>
                <a:ext uri="{FF2B5EF4-FFF2-40B4-BE49-F238E27FC236}">
                  <a16:creationId xmlns:a16="http://schemas.microsoft.com/office/drawing/2014/main" id="{FDE98A17-6D23-842D-3909-8999446727BE}"/>
                </a:ext>
              </a:extLst>
            </p:cNvPr>
            <p:cNvGrpSpPr/>
            <p:nvPr/>
          </p:nvGrpSpPr>
          <p:grpSpPr>
            <a:xfrm>
              <a:off x="4967726" y="3096047"/>
              <a:ext cx="2276273" cy="1839185"/>
              <a:chOff x="1138612" y="3947220"/>
              <a:chExt cx="2276273" cy="1839185"/>
            </a:xfrm>
          </p:grpSpPr>
          <p:sp>
            <p:nvSpPr>
              <p:cNvPr id="122" name="Parallelogram 45">
                <a:extLst>
                  <a:ext uri="{FF2B5EF4-FFF2-40B4-BE49-F238E27FC236}">
                    <a16:creationId xmlns:a16="http://schemas.microsoft.com/office/drawing/2014/main" id="{D424DFBD-7977-4A99-133D-F4E5229D419A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3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BA658DF8-4FFD-2E98-CCB6-418BB14EFC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4" name="화살표: 오각형 1131">
                <a:extLst>
                  <a:ext uri="{FF2B5EF4-FFF2-40B4-BE49-F238E27FC236}">
                    <a16:creationId xmlns:a16="http://schemas.microsoft.com/office/drawing/2014/main" id="{36C55C76-01B7-A204-00B7-367A65C6EB11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4" name="Rectangle 58">
              <a:extLst>
                <a:ext uri="{FF2B5EF4-FFF2-40B4-BE49-F238E27FC236}">
                  <a16:creationId xmlns:a16="http://schemas.microsoft.com/office/drawing/2014/main" id="{AADFEFC8-CA60-F7C4-9D91-BCE5191C5CD3}"/>
                </a:ext>
              </a:extLst>
            </p:cNvPr>
            <p:cNvSpPr/>
            <p:nvPr/>
          </p:nvSpPr>
          <p:spPr>
            <a:xfrm>
              <a:off x="5114186" y="3720678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特徵縮放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60" name="群組 159">
            <a:extLst>
              <a:ext uri="{FF2B5EF4-FFF2-40B4-BE49-F238E27FC236}">
                <a16:creationId xmlns:a16="http://schemas.microsoft.com/office/drawing/2014/main" id="{121881F5-4941-F2F8-4AFC-A5F93E95C1B5}"/>
              </a:ext>
            </a:extLst>
          </p:cNvPr>
          <p:cNvGrpSpPr/>
          <p:nvPr/>
        </p:nvGrpSpPr>
        <p:grpSpPr>
          <a:xfrm>
            <a:off x="2918488" y="1791606"/>
            <a:ext cx="2276273" cy="1839185"/>
            <a:chOff x="3054449" y="3685756"/>
            <a:chExt cx="2276273" cy="1839185"/>
          </a:xfrm>
        </p:grpSpPr>
        <p:grpSp>
          <p:nvGrpSpPr>
            <p:cNvPr id="111" name="그룹 1118">
              <a:extLst>
                <a:ext uri="{FF2B5EF4-FFF2-40B4-BE49-F238E27FC236}">
                  <a16:creationId xmlns:a16="http://schemas.microsoft.com/office/drawing/2014/main" id="{28591F39-281C-81DC-13B4-F4B603591EA3}"/>
                </a:ext>
              </a:extLst>
            </p:cNvPr>
            <p:cNvGrpSpPr/>
            <p:nvPr/>
          </p:nvGrpSpPr>
          <p:grpSpPr>
            <a:xfrm>
              <a:off x="3054449" y="3685756"/>
              <a:ext cx="2276273" cy="1839185"/>
              <a:chOff x="1138612" y="3947220"/>
              <a:chExt cx="2276273" cy="1839185"/>
            </a:xfrm>
          </p:grpSpPr>
          <p:sp>
            <p:nvSpPr>
              <p:cNvPr id="119" name="Parallelogram 45">
                <a:extLst>
                  <a:ext uri="{FF2B5EF4-FFF2-40B4-BE49-F238E27FC236}">
                    <a16:creationId xmlns:a16="http://schemas.microsoft.com/office/drawing/2014/main" id="{1E328D93-D4D2-BB39-2FDA-F9AAB9FADB3B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0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846633A3-F507-6DD2-6A2F-51F6669BF5D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1" name="화살표: 오각형 1128">
                <a:extLst>
                  <a:ext uri="{FF2B5EF4-FFF2-40B4-BE49-F238E27FC236}">
                    <a16:creationId xmlns:a16="http://schemas.microsoft.com/office/drawing/2014/main" id="{BB7156C5-CB80-B00F-CA69-AEDA4E1A5F59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8" name="Rectangle 58">
              <a:extLst>
                <a:ext uri="{FF2B5EF4-FFF2-40B4-BE49-F238E27FC236}">
                  <a16:creationId xmlns:a16="http://schemas.microsoft.com/office/drawing/2014/main" id="{275F86A6-A7CB-A456-61DF-3D5A848EFF11}"/>
                </a:ext>
              </a:extLst>
            </p:cNvPr>
            <p:cNvSpPr/>
            <p:nvPr/>
          </p:nvSpPr>
          <p:spPr>
            <a:xfrm>
              <a:off x="3201610" y="4297961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特徵評估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58" name="群組 157">
            <a:extLst>
              <a:ext uri="{FF2B5EF4-FFF2-40B4-BE49-F238E27FC236}">
                <a16:creationId xmlns:a16="http://schemas.microsoft.com/office/drawing/2014/main" id="{F583A239-50DE-C749-765A-534C4B312E54}"/>
              </a:ext>
            </a:extLst>
          </p:cNvPr>
          <p:cNvGrpSpPr/>
          <p:nvPr/>
        </p:nvGrpSpPr>
        <p:grpSpPr>
          <a:xfrm>
            <a:off x="838200" y="1820856"/>
            <a:ext cx="2276273" cy="1839185"/>
            <a:chOff x="1141172" y="4275466"/>
            <a:chExt cx="2276273" cy="1839185"/>
          </a:xfrm>
        </p:grpSpPr>
        <p:grpSp>
          <p:nvGrpSpPr>
            <p:cNvPr id="112" name="그룹 1119">
              <a:extLst>
                <a:ext uri="{FF2B5EF4-FFF2-40B4-BE49-F238E27FC236}">
                  <a16:creationId xmlns:a16="http://schemas.microsoft.com/office/drawing/2014/main" id="{3CD66826-38F3-1D40-A6E0-33E36CAF53B5}"/>
                </a:ext>
              </a:extLst>
            </p:cNvPr>
            <p:cNvGrpSpPr/>
            <p:nvPr/>
          </p:nvGrpSpPr>
          <p:grpSpPr>
            <a:xfrm>
              <a:off x="1141172" y="4275466"/>
              <a:ext cx="2276273" cy="1839185"/>
              <a:chOff x="1138612" y="3947220"/>
              <a:chExt cx="2276273" cy="1839185"/>
            </a:xfrm>
          </p:grpSpPr>
          <p:sp>
            <p:nvSpPr>
              <p:cNvPr id="116" name="Parallelogram 45">
                <a:extLst>
                  <a:ext uri="{FF2B5EF4-FFF2-40B4-BE49-F238E27FC236}">
                    <a16:creationId xmlns:a16="http://schemas.microsoft.com/office/drawing/2014/main" id="{174019D5-9952-5BFD-C587-87D7AA0B74EA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17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9971569B-EFD7-8BC4-914B-95504C01D9F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8" name="화살표: 오각형 1125">
                <a:extLst>
                  <a:ext uri="{FF2B5EF4-FFF2-40B4-BE49-F238E27FC236}">
                    <a16:creationId xmlns:a16="http://schemas.microsoft.com/office/drawing/2014/main" id="{345FE452-8E22-BB6E-A684-34C1CD5115FD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1" name="Rectangle 58">
              <a:extLst>
                <a:ext uri="{FF2B5EF4-FFF2-40B4-BE49-F238E27FC236}">
                  <a16:creationId xmlns:a16="http://schemas.microsoft.com/office/drawing/2014/main" id="{1BEA51D0-C6E3-B5EA-DF51-9B31CB74A0EB}"/>
                </a:ext>
              </a:extLst>
            </p:cNvPr>
            <p:cNvSpPr/>
            <p:nvPr/>
          </p:nvSpPr>
          <p:spPr>
            <a:xfrm>
              <a:off x="1189232" y="4887671"/>
              <a:ext cx="180765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資料前處理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sp>
        <p:nvSpPr>
          <p:cNvPr id="164" name="TextBox 1164">
            <a:extLst>
              <a:ext uri="{FF2B5EF4-FFF2-40B4-BE49-F238E27FC236}">
                <a16:creationId xmlns:a16="http://schemas.microsoft.com/office/drawing/2014/main" id="{D59749D1-414B-D9C1-07A8-65A425CB3DC3}"/>
              </a:ext>
            </a:extLst>
          </p:cNvPr>
          <p:cNvSpPr txBox="1"/>
          <p:nvPr/>
        </p:nvSpPr>
        <p:spPr>
          <a:xfrm>
            <a:off x="3046815" y="3250253"/>
            <a:ext cx="2334585" cy="30419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共線性評估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特徵排除並分組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102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98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86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82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營收與各特徵相關性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</a:endParaRPr>
          </a:p>
        </p:txBody>
      </p:sp>
      <p:sp>
        <p:nvSpPr>
          <p:cNvPr id="3" name="TextBox 1164">
            <a:extLst>
              <a:ext uri="{FF2B5EF4-FFF2-40B4-BE49-F238E27FC236}">
                <a16:creationId xmlns:a16="http://schemas.microsoft.com/office/drawing/2014/main" id="{2B0F9E92-637B-30AD-5F58-659B9FBDFC9B}"/>
              </a:ext>
            </a:extLst>
          </p:cNvPr>
          <p:cNvSpPr txBox="1"/>
          <p:nvPr/>
        </p:nvSpPr>
        <p:spPr>
          <a:xfrm>
            <a:off x="5202310" y="3381427"/>
            <a:ext cx="2334585" cy="116955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正規化</a:t>
            </a:r>
            <a:b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Normalization</a:t>
            </a:r>
          </a:p>
          <a:p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</a:t>
            </a:r>
            <a:b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Z-score</a:t>
            </a: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DF23BAB8-29B5-3D6B-DD1E-4AEC217B2A38}"/>
              </a:ext>
            </a:extLst>
          </p:cNvPr>
          <p:cNvSpPr txBox="1">
            <a:spLocks/>
          </p:cNvSpPr>
          <p:nvPr/>
        </p:nvSpPr>
        <p:spPr>
          <a:xfrm>
            <a:off x="838200" y="710180"/>
            <a:ext cx="10515600" cy="6367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模型預測步驟</a:t>
            </a:r>
          </a:p>
        </p:txBody>
      </p:sp>
      <p:sp>
        <p:nvSpPr>
          <p:cNvPr id="6" name="TextBox 1164">
            <a:extLst>
              <a:ext uri="{FF2B5EF4-FFF2-40B4-BE49-F238E27FC236}">
                <a16:creationId xmlns:a16="http://schemas.microsoft.com/office/drawing/2014/main" id="{B3E9E4C9-128F-DC5F-499A-7145D98BF1A0}"/>
              </a:ext>
            </a:extLst>
          </p:cNvPr>
          <p:cNvSpPr txBox="1"/>
          <p:nvPr/>
        </p:nvSpPr>
        <p:spPr>
          <a:xfrm>
            <a:off x="7243208" y="3188178"/>
            <a:ext cx="2548492" cy="28419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設計訓練方式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LASSO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LGBM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</a:p>
          <a:p>
            <a:pPr>
              <a:lnSpc>
                <a:spcPct val="200000"/>
              </a:lnSpc>
            </a:pPr>
            <a:endParaRPr lang="en-US" altLang="zh-TW" sz="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四個月模型訓練找模型參數</a:t>
            </a: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Cross Validation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隔六個月當訓練結果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重要特徵排序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7543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2E000E36-CF0A-4BAC-5173-E2C4A37FF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86" y="4155405"/>
            <a:ext cx="8904894" cy="2439697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C508FC95-7D2D-A0D7-D2A4-D6631B8EFBDC}"/>
              </a:ext>
            </a:extLst>
          </p:cNvPr>
          <p:cNvSpPr txBox="1"/>
          <p:nvPr/>
        </p:nvSpPr>
        <p:spPr>
          <a:xfrm>
            <a:off x="547960" y="1690688"/>
            <a:ext cx="34194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Train: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2022/1~4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Test: 	2022/11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B48C5D4D-5CE3-E92E-C0DA-5A8967C03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916431"/>
              </p:ext>
            </p:extLst>
          </p:nvPr>
        </p:nvGraphicFramePr>
        <p:xfrm>
          <a:off x="3200534" y="1679413"/>
          <a:ext cx="5210451" cy="1483360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736817">
                  <a:extLst>
                    <a:ext uri="{9D8B030D-6E8A-4147-A177-3AD203B41FA5}">
                      <a16:colId xmlns:a16="http://schemas.microsoft.com/office/drawing/2014/main" val="1575494909"/>
                    </a:ext>
                  </a:extLst>
                </a:gridCol>
                <a:gridCol w="1736817">
                  <a:extLst>
                    <a:ext uri="{9D8B030D-6E8A-4147-A177-3AD203B41FA5}">
                      <a16:colId xmlns:a16="http://schemas.microsoft.com/office/drawing/2014/main" val="3158967193"/>
                    </a:ext>
                  </a:extLst>
                </a:gridCol>
                <a:gridCol w="1736817">
                  <a:extLst>
                    <a:ext uri="{9D8B030D-6E8A-4147-A177-3AD203B41FA5}">
                      <a16:colId xmlns:a16="http://schemas.microsoft.com/office/drawing/2014/main" val="864209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2022</a:t>
                      </a: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年</a:t>
                      </a: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</a:t>
                      </a: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</a:t>
                      </a: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日累積營收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預測誤差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788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250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96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統計預測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350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34.6%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4591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舊預測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400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41.1%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49869"/>
                  </a:ext>
                </a:extLst>
              </a:tr>
            </a:tbl>
          </a:graphicData>
        </a:graphic>
      </p:graphicFrame>
      <p:sp>
        <p:nvSpPr>
          <p:cNvPr id="8" name="標題 1">
            <a:extLst>
              <a:ext uri="{FF2B5EF4-FFF2-40B4-BE49-F238E27FC236}">
                <a16:creationId xmlns:a16="http://schemas.microsoft.com/office/drawing/2014/main" id="{5F14919D-71B9-8F6A-6FA9-7F892D8D1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0" y="333732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各模型訓練及各特徵數下誤差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422BA5B-1672-67A4-A0DF-C65A0812B6A9}"/>
              </a:ext>
            </a:extLst>
          </p:cNvPr>
          <p:cNvSpPr txBox="1"/>
          <p:nvPr/>
        </p:nvSpPr>
        <p:spPr>
          <a:xfrm>
            <a:off x="7191849" y="3763400"/>
            <a:ext cx="376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MM = Min-Max normalization</a:t>
            </a:r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AE15FE7-9202-17DE-DEF2-C53952159B34}"/>
              </a:ext>
            </a:extLst>
          </p:cNvPr>
          <p:cNvSpPr/>
          <p:nvPr/>
        </p:nvSpPr>
        <p:spPr>
          <a:xfrm>
            <a:off x="7803917" y="4686571"/>
            <a:ext cx="830042" cy="2762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F0D30C6-EA0B-F9D6-635E-6F8E13568B57}"/>
              </a:ext>
            </a:extLst>
          </p:cNvPr>
          <p:cNvSpPr/>
          <p:nvPr/>
        </p:nvSpPr>
        <p:spPr>
          <a:xfrm>
            <a:off x="7814426" y="5510457"/>
            <a:ext cx="819533" cy="2762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496120A-9365-7A73-3A30-23EC009E6B0F}"/>
              </a:ext>
            </a:extLst>
          </p:cNvPr>
          <p:cNvSpPr txBox="1"/>
          <p:nvPr/>
        </p:nvSpPr>
        <p:spPr>
          <a:xfrm>
            <a:off x="664486" y="3228945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result: </a:t>
            </a:r>
            <a:endParaRPr lang="zh-TW" altLang="en-US" sz="2000" b="1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5E80343-07E7-5056-CBA7-7EFA935A99DD}"/>
              </a:ext>
            </a:extLst>
          </p:cNvPr>
          <p:cNvSpPr/>
          <p:nvPr/>
        </p:nvSpPr>
        <p:spPr>
          <a:xfrm>
            <a:off x="2522468" y="6293478"/>
            <a:ext cx="877340" cy="27627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AABBD2B-4810-A5CC-0CC7-C677BDEE891F}"/>
              </a:ext>
            </a:extLst>
          </p:cNvPr>
          <p:cNvSpPr/>
          <p:nvPr/>
        </p:nvSpPr>
        <p:spPr>
          <a:xfrm>
            <a:off x="7780268" y="6319183"/>
            <a:ext cx="877340" cy="27627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E5C80F6-9802-B36E-29BA-A527F4663EBF}"/>
              </a:ext>
            </a:extLst>
          </p:cNvPr>
          <p:cNvSpPr txBox="1"/>
          <p:nvPr/>
        </p:nvSpPr>
        <p:spPr>
          <a:xfrm>
            <a:off x="664486" y="3654468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跑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50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10-fold Cross Validation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找最佳參數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8557D9B-1E4D-CBE5-12E8-BB928965CA2B}"/>
              </a:ext>
            </a:extLst>
          </p:cNvPr>
          <p:cNvSpPr/>
          <p:nvPr/>
        </p:nvSpPr>
        <p:spPr>
          <a:xfrm>
            <a:off x="7803917" y="4154116"/>
            <a:ext cx="830042" cy="2762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2496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7" grpId="0" animBg="1"/>
      <p:bldP spid="13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FB2EE9-979F-8028-769E-FB4630CE1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6930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重要特徵排序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96FEA05-D2B0-3CCD-EAAD-B64C83E4E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140" y="1828800"/>
            <a:ext cx="4076700" cy="441960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51C13FE7-0484-07E6-7DAA-E4DC5337C031}"/>
              </a:ext>
            </a:extLst>
          </p:cNvPr>
          <p:cNvSpPr txBox="1"/>
          <p:nvPr/>
        </p:nvSpPr>
        <p:spPr>
          <a:xfrm>
            <a:off x="7630510" y="1305580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LGBM</a:t>
            </a:r>
            <a:endParaRPr lang="zh-TW" altLang="en-US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0D1EE0D-C0CD-AA92-1C12-2B287DA3D024}"/>
              </a:ext>
            </a:extLst>
          </p:cNvPr>
          <p:cNvSpPr txBox="1"/>
          <p:nvPr/>
        </p:nvSpPr>
        <p:spPr>
          <a:xfrm>
            <a:off x="2459421" y="1305580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92D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LASSO</a:t>
            </a:r>
            <a:endParaRPr lang="zh-TW" altLang="en-US" sz="2800" dirty="0">
              <a:solidFill>
                <a:srgbClr val="92D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2A8180D4-F930-0268-3EE7-134E9E1F5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785" y="1828800"/>
            <a:ext cx="4152900" cy="441960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408374C-6D71-E92E-2248-1BF70E693DA6}"/>
              </a:ext>
            </a:extLst>
          </p:cNvPr>
          <p:cNvSpPr txBox="1"/>
          <p:nvPr/>
        </p:nvSpPr>
        <p:spPr>
          <a:xfrm>
            <a:off x="3513847" y="6308208"/>
            <a:ext cx="2168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選取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28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個特徵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9398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群組 162">
            <a:extLst>
              <a:ext uri="{FF2B5EF4-FFF2-40B4-BE49-F238E27FC236}">
                <a16:creationId xmlns:a16="http://schemas.microsoft.com/office/drawing/2014/main" id="{D4F39342-14CF-FF57-100B-AC6C389C7868}"/>
              </a:ext>
            </a:extLst>
          </p:cNvPr>
          <p:cNvGrpSpPr/>
          <p:nvPr/>
        </p:nvGrpSpPr>
        <p:grpSpPr>
          <a:xfrm>
            <a:off x="9803589" y="1773402"/>
            <a:ext cx="2276273" cy="1839185"/>
            <a:chOff x="8794281" y="1916628"/>
            <a:chExt cx="2276273" cy="1839185"/>
          </a:xfrm>
        </p:grpSpPr>
        <p:grpSp>
          <p:nvGrpSpPr>
            <p:cNvPr id="108" name="그룹 1115">
              <a:extLst>
                <a:ext uri="{FF2B5EF4-FFF2-40B4-BE49-F238E27FC236}">
                  <a16:creationId xmlns:a16="http://schemas.microsoft.com/office/drawing/2014/main" id="{B97AC565-4848-DA7F-A247-B4095F80B782}"/>
                </a:ext>
              </a:extLst>
            </p:cNvPr>
            <p:cNvGrpSpPr/>
            <p:nvPr/>
          </p:nvGrpSpPr>
          <p:grpSpPr>
            <a:xfrm>
              <a:off x="8794281" y="1916628"/>
              <a:ext cx="2276273" cy="1839185"/>
              <a:chOff x="1138612" y="3947220"/>
              <a:chExt cx="2276273" cy="1839185"/>
            </a:xfrm>
          </p:grpSpPr>
          <p:sp>
            <p:nvSpPr>
              <p:cNvPr id="128" name="Parallelogram 45">
                <a:extLst>
                  <a:ext uri="{FF2B5EF4-FFF2-40B4-BE49-F238E27FC236}">
                    <a16:creationId xmlns:a16="http://schemas.microsoft.com/office/drawing/2014/main" id="{BD26A101-3D51-02E3-4629-DCF6FD0738DF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9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BF0CD63B-C224-9DEC-655C-B4F98EA78CA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0" name="화살표: 오각형 1137">
                <a:extLst>
                  <a:ext uri="{FF2B5EF4-FFF2-40B4-BE49-F238E27FC236}">
                    <a16:creationId xmlns:a16="http://schemas.microsoft.com/office/drawing/2014/main" id="{D7FC54C4-6AEB-EE6B-9A65-0D4443585A14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2" name="Rectangle 58">
              <a:extLst>
                <a:ext uri="{FF2B5EF4-FFF2-40B4-BE49-F238E27FC236}">
                  <a16:creationId xmlns:a16="http://schemas.microsoft.com/office/drawing/2014/main" id="{F045C1D0-BEC6-0D3D-D56C-5FA61771C11E}"/>
                </a:ext>
              </a:extLst>
            </p:cNvPr>
            <p:cNvSpPr/>
            <p:nvPr/>
          </p:nvSpPr>
          <p:spPr>
            <a:xfrm>
              <a:off x="8993809" y="2545175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實際測試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62" name="群組 161">
            <a:extLst>
              <a:ext uri="{FF2B5EF4-FFF2-40B4-BE49-F238E27FC236}">
                <a16:creationId xmlns:a16="http://schemas.microsoft.com/office/drawing/2014/main" id="{675B10EF-0EAF-BC3E-97FB-35C693B59AED}"/>
              </a:ext>
            </a:extLst>
          </p:cNvPr>
          <p:cNvGrpSpPr/>
          <p:nvPr/>
        </p:nvGrpSpPr>
        <p:grpSpPr>
          <a:xfrm>
            <a:off x="7066426" y="1822723"/>
            <a:ext cx="2902055" cy="1839185"/>
            <a:chOff x="6881003" y="2506338"/>
            <a:chExt cx="2902055" cy="1839185"/>
          </a:xfrm>
        </p:grpSpPr>
        <p:grpSp>
          <p:nvGrpSpPr>
            <p:cNvPr id="109" name="그룹 1116">
              <a:extLst>
                <a:ext uri="{FF2B5EF4-FFF2-40B4-BE49-F238E27FC236}">
                  <a16:creationId xmlns:a16="http://schemas.microsoft.com/office/drawing/2014/main" id="{E3736D57-3F4D-B5BC-9136-4BE61A0A05BE}"/>
                </a:ext>
              </a:extLst>
            </p:cNvPr>
            <p:cNvGrpSpPr/>
            <p:nvPr/>
          </p:nvGrpSpPr>
          <p:grpSpPr>
            <a:xfrm>
              <a:off x="6881003" y="2506338"/>
              <a:ext cx="2902055" cy="1839185"/>
              <a:chOff x="1138612" y="3947220"/>
              <a:chExt cx="2902055" cy="1839185"/>
            </a:xfrm>
          </p:grpSpPr>
          <p:sp>
            <p:nvSpPr>
              <p:cNvPr id="125" name="Parallelogram 45">
                <a:extLst>
                  <a:ext uri="{FF2B5EF4-FFF2-40B4-BE49-F238E27FC236}">
                    <a16:creationId xmlns:a16="http://schemas.microsoft.com/office/drawing/2014/main" id="{07889067-2475-ABE9-79D0-FD3EE9176A80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6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AFA279AE-834E-2F5B-0E4F-E2BEF5B8730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7" name="화살표: 오각형 1134">
                <a:extLst>
                  <a:ext uri="{FF2B5EF4-FFF2-40B4-BE49-F238E27FC236}">
                    <a16:creationId xmlns:a16="http://schemas.microsoft.com/office/drawing/2014/main" id="{23FEA1D0-E211-F685-22CE-7129F429D56D}"/>
                  </a:ext>
                </a:extLst>
              </p:cNvPr>
              <p:cNvSpPr/>
              <p:nvPr/>
            </p:nvSpPr>
            <p:spPr>
              <a:xfrm>
                <a:off x="1138612" y="4240645"/>
                <a:ext cx="2902055" cy="1099226"/>
              </a:xfrm>
              <a:prstGeom prst="homePlat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5" name="Rectangle 58">
              <a:extLst>
                <a:ext uri="{FF2B5EF4-FFF2-40B4-BE49-F238E27FC236}">
                  <a16:creationId xmlns:a16="http://schemas.microsoft.com/office/drawing/2014/main" id="{87D3A08E-0E82-59A1-44B8-F7E57A277CAF}"/>
                </a:ext>
              </a:extLst>
            </p:cNvPr>
            <p:cNvSpPr/>
            <p:nvPr/>
          </p:nvSpPr>
          <p:spPr>
            <a:xfrm>
              <a:off x="7373609" y="3116676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模型訓練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sp>
        <p:nvSpPr>
          <p:cNvPr id="157" name="TextBox 1164">
            <a:extLst>
              <a:ext uri="{FF2B5EF4-FFF2-40B4-BE49-F238E27FC236}">
                <a16:creationId xmlns:a16="http://schemas.microsoft.com/office/drawing/2014/main" id="{2EF47250-C1C6-A8C7-3702-3B7C2E18BB90}"/>
              </a:ext>
            </a:extLst>
          </p:cNvPr>
          <p:cNvSpPr txBox="1"/>
          <p:nvPr/>
        </p:nvSpPr>
        <p:spPr>
          <a:xfrm>
            <a:off x="958132" y="3252481"/>
            <a:ext cx="2334585" cy="30419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時區修正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新增綜合特徵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新增斜率特徵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新增類別變數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類別變數轉數值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</a:endParaRPr>
          </a:p>
        </p:txBody>
      </p:sp>
      <p:grpSp>
        <p:nvGrpSpPr>
          <p:cNvPr id="161" name="群組 160">
            <a:extLst>
              <a:ext uri="{FF2B5EF4-FFF2-40B4-BE49-F238E27FC236}">
                <a16:creationId xmlns:a16="http://schemas.microsoft.com/office/drawing/2014/main" id="{77891C34-1835-590B-499A-CE3D0C735EFB}"/>
              </a:ext>
            </a:extLst>
          </p:cNvPr>
          <p:cNvGrpSpPr/>
          <p:nvPr/>
        </p:nvGrpSpPr>
        <p:grpSpPr>
          <a:xfrm>
            <a:off x="4989681" y="1837532"/>
            <a:ext cx="2276273" cy="1839185"/>
            <a:chOff x="4967726" y="3096047"/>
            <a:chExt cx="2276273" cy="1839185"/>
          </a:xfrm>
        </p:grpSpPr>
        <p:grpSp>
          <p:nvGrpSpPr>
            <p:cNvPr id="110" name="그룹 1117">
              <a:extLst>
                <a:ext uri="{FF2B5EF4-FFF2-40B4-BE49-F238E27FC236}">
                  <a16:creationId xmlns:a16="http://schemas.microsoft.com/office/drawing/2014/main" id="{FDE98A17-6D23-842D-3909-8999446727BE}"/>
                </a:ext>
              </a:extLst>
            </p:cNvPr>
            <p:cNvGrpSpPr/>
            <p:nvPr/>
          </p:nvGrpSpPr>
          <p:grpSpPr>
            <a:xfrm>
              <a:off x="4967726" y="3096047"/>
              <a:ext cx="2276273" cy="1839185"/>
              <a:chOff x="1138612" y="3947220"/>
              <a:chExt cx="2276273" cy="1839185"/>
            </a:xfrm>
          </p:grpSpPr>
          <p:sp>
            <p:nvSpPr>
              <p:cNvPr id="122" name="Parallelogram 45">
                <a:extLst>
                  <a:ext uri="{FF2B5EF4-FFF2-40B4-BE49-F238E27FC236}">
                    <a16:creationId xmlns:a16="http://schemas.microsoft.com/office/drawing/2014/main" id="{D424DFBD-7977-4A99-133D-F4E5229D419A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3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BA658DF8-4FFD-2E98-CCB6-418BB14EFC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4" name="화살표: 오각형 1131">
                <a:extLst>
                  <a:ext uri="{FF2B5EF4-FFF2-40B4-BE49-F238E27FC236}">
                    <a16:creationId xmlns:a16="http://schemas.microsoft.com/office/drawing/2014/main" id="{36C55C76-01B7-A204-00B7-367A65C6EB11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4" name="Rectangle 58">
              <a:extLst>
                <a:ext uri="{FF2B5EF4-FFF2-40B4-BE49-F238E27FC236}">
                  <a16:creationId xmlns:a16="http://schemas.microsoft.com/office/drawing/2014/main" id="{AADFEFC8-CA60-F7C4-9D91-BCE5191C5CD3}"/>
                </a:ext>
              </a:extLst>
            </p:cNvPr>
            <p:cNvSpPr/>
            <p:nvPr/>
          </p:nvSpPr>
          <p:spPr>
            <a:xfrm>
              <a:off x="5114186" y="3720678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特徵縮放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60" name="群組 159">
            <a:extLst>
              <a:ext uri="{FF2B5EF4-FFF2-40B4-BE49-F238E27FC236}">
                <a16:creationId xmlns:a16="http://schemas.microsoft.com/office/drawing/2014/main" id="{121881F5-4941-F2F8-4AFC-A5F93E95C1B5}"/>
              </a:ext>
            </a:extLst>
          </p:cNvPr>
          <p:cNvGrpSpPr/>
          <p:nvPr/>
        </p:nvGrpSpPr>
        <p:grpSpPr>
          <a:xfrm>
            <a:off x="2918488" y="1791606"/>
            <a:ext cx="2276273" cy="1839185"/>
            <a:chOff x="3054449" y="3685756"/>
            <a:chExt cx="2276273" cy="1839185"/>
          </a:xfrm>
        </p:grpSpPr>
        <p:grpSp>
          <p:nvGrpSpPr>
            <p:cNvPr id="111" name="그룹 1118">
              <a:extLst>
                <a:ext uri="{FF2B5EF4-FFF2-40B4-BE49-F238E27FC236}">
                  <a16:creationId xmlns:a16="http://schemas.microsoft.com/office/drawing/2014/main" id="{28591F39-281C-81DC-13B4-F4B603591EA3}"/>
                </a:ext>
              </a:extLst>
            </p:cNvPr>
            <p:cNvGrpSpPr/>
            <p:nvPr/>
          </p:nvGrpSpPr>
          <p:grpSpPr>
            <a:xfrm>
              <a:off x="3054449" y="3685756"/>
              <a:ext cx="2276273" cy="1839185"/>
              <a:chOff x="1138612" y="3947220"/>
              <a:chExt cx="2276273" cy="1839185"/>
            </a:xfrm>
          </p:grpSpPr>
          <p:sp>
            <p:nvSpPr>
              <p:cNvPr id="119" name="Parallelogram 45">
                <a:extLst>
                  <a:ext uri="{FF2B5EF4-FFF2-40B4-BE49-F238E27FC236}">
                    <a16:creationId xmlns:a16="http://schemas.microsoft.com/office/drawing/2014/main" id="{1E328D93-D4D2-BB39-2FDA-F9AAB9FADB3B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0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846633A3-F507-6DD2-6A2F-51F6669BF5D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1" name="화살표: 오각형 1128">
                <a:extLst>
                  <a:ext uri="{FF2B5EF4-FFF2-40B4-BE49-F238E27FC236}">
                    <a16:creationId xmlns:a16="http://schemas.microsoft.com/office/drawing/2014/main" id="{BB7156C5-CB80-B00F-CA69-AEDA4E1A5F59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8" name="Rectangle 58">
              <a:extLst>
                <a:ext uri="{FF2B5EF4-FFF2-40B4-BE49-F238E27FC236}">
                  <a16:creationId xmlns:a16="http://schemas.microsoft.com/office/drawing/2014/main" id="{275F86A6-A7CB-A456-61DF-3D5A848EFF11}"/>
                </a:ext>
              </a:extLst>
            </p:cNvPr>
            <p:cNvSpPr/>
            <p:nvPr/>
          </p:nvSpPr>
          <p:spPr>
            <a:xfrm>
              <a:off x="3201610" y="4297961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特徵評估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58" name="群組 157">
            <a:extLst>
              <a:ext uri="{FF2B5EF4-FFF2-40B4-BE49-F238E27FC236}">
                <a16:creationId xmlns:a16="http://schemas.microsoft.com/office/drawing/2014/main" id="{F583A239-50DE-C749-765A-534C4B312E54}"/>
              </a:ext>
            </a:extLst>
          </p:cNvPr>
          <p:cNvGrpSpPr/>
          <p:nvPr/>
        </p:nvGrpSpPr>
        <p:grpSpPr>
          <a:xfrm>
            <a:off x="838200" y="1820856"/>
            <a:ext cx="2276273" cy="1839185"/>
            <a:chOff x="1141172" y="4275466"/>
            <a:chExt cx="2276273" cy="1839185"/>
          </a:xfrm>
        </p:grpSpPr>
        <p:grpSp>
          <p:nvGrpSpPr>
            <p:cNvPr id="112" name="그룹 1119">
              <a:extLst>
                <a:ext uri="{FF2B5EF4-FFF2-40B4-BE49-F238E27FC236}">
                  <a16:creationId xmlns:a16="http://schemas.microsoft.com/office/drawing/2014/main" id="{3CD66826-38F3-1D40-A6E0-33E36CAF53B5}"/>
                </a:ext>
              </a:extLst>
            </p:cNvPr>
            <p:cNvGrpSpPr/>
            <p:nvPr/>
          </p:nvGrpSpPr>
          <p:grpSpPr>
            <a:xfrm>
              <a:off x="1141172" y="4275466"/>
              <a:ext cx="2276273" cy="1839185"/>
              <a:chOff x="1138612" y="3947220"/>
              <a:chExt cx="2276273" cy="1839185"/>
            </a:xfrm>
          </p:grpSpPr>
          <p:sp>
            <p:nvSpPr>
              <p:cNvPr id="116" name="Parallelogram 45">
                <a:extLst>
                  <a:ext uri="{FF2B5EF4-FFF2-40B4-BE49-F238E27FC236}">
                    <a16:creationId xmlns:a16="http://schemas.microsoft.com/office/drawing/2014/main" id="{174019D5-9952-5BFD-C587-87D7AA0B74EA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17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9971569B-EFD7-8BC4-914B-95504C01D9F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8" name="화살표: 오각형 1125">
                <a:extLst>
                  <a:ext uri="{FF2B5EF4-FFF2-40B4-BE49-F238E27FC236}">
                    <a16:creationId xmlns:a16="http://schemas.microsoft.com/office/drawing/2014/main" id="{345FE452-8E22-BB6E-A684-34C1CD5115FD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1" name="Rectangle 58">
              <a:extLst>
                <a:ext uri="{FF2B5EF4-FFF2-40B4-BE49-F238E27FC236}">
                  <a16:creationId xmlns:a16="http://schemas.microsoft.com/office/drawing/2014/main" id="{1BEA51D0-C6E3-B5EA-DF51-9B31CB74A0EB}"/>
                </a:ext>
              </a:extLst>
            </p:cNvPr>
            <p:cNvSpPr/>
            <p:nvPr/>
          </p:nvSpPr>
          <p:spPr>
            <a:xfrm>
              <a:off x="1189232" y="4887671"/>
              <a:ext cx="180765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資料前處理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sp>
        <p:nvSpPr>
          <p:cNvPr id="164" name="TextBox 1164">
            <a:extLst>
              <a:ext uri="{FF2B5EF4-FFF2-40B4-BE49-F238E27FC236}">
                <a16:creationId xmlns:a16="http://schemas.microsoft.com/office/drawing/2014/main" id="{D59749D1-414B-D9C1-07A8-65A425CB3DC3}"/>
              </a:ext>
            </a:extLst>
          </p:cNvPr>
          <p:cNvSpPr txBox="1"/>
          <p:nvPr/>
        </p:nvSpPr>
        <p:spPr>
          <a:xfrm>
            <a:off x="3046815" y="3250253"/>
            <a:ext cx="2334585" cy="30419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共線性評估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特徵排除並分組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102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98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86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82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營收與各特徵相關性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</a:endParaRPr>
          </a:p>
        </p:txBody>
      </p:sp>
      <p:sp>
        <p:nvSpPr>
          <p:cNvPr id="3" name="TextBox 1164">
            <a:extLst>
              <a:ext uri="{FF2B5EF4-FFF2-40B4-BE49-F238E27FC236}">
                <a16:creationId xmlns:a16="http://schemas.microsoft.com/office/drawing/2014/main" id="{2B0F9E92-637B-30AD-5F58-659B9FBDFC9B}"/>
              </a:ext>
            </a:extLst>
          </p:cNvPr>
          <p:cNvSpPr txBox="1"/>
          <p:nvPr/>
        </p:nvSpPr>
        <p:spPr>
          <a:xfrm>
            <a:off x="5202310" y="3381427"/>
            <a:ext cx="2334585" cy="116955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正規化</a:t>
            </a:r>
            <a:b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Normalization</a:t>
            </a:r>
          </a:p>
          <a:p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標準化</a:t>
            </a:r>
            <a:b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Z-score</a:t>
            </a:r>
          </a:p>
        </p:txBody>
      </p:sp>
      <p:sp>
        <p:nvSpPr>
          <p:cNvPr id="4" name="TextBox 1164">
            <a:extLst>
              <a:ext uri="{FF2B5EF4-FFF2-40B4-BE49-F238E27FC236}">
                <a16:creationId xmlns:a16="http://schemas.microsoft.com/office/drawing/2014/main" id="{1AE947B8-BFF8-2282-E10F-8D32D1C5F1FB}"/>
              </a:ext>
            </a:extLst>
          </p:cNvPr>
          <p:cNvSpPr txBox="1"/>
          <p:nvPr/>
        </p:nvSpPr>
        <p:spPr>
          <a:xfrm>
            <a:off x="7243208" y="3188178"/>
            <a:ext cx="2548492" cy="28419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設計訓練方式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LASSO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LGBM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</a:p>
          <a:p>
            <a:pPr>
              <a:lnSpc>
                <a:spcPct val="200000"/>
              </a:lnSpc>
            </a:pPr>
            <a:endParaRPr lang="en-US" altLang="zh-TW" sz="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四個月模型訓練找模型參數</a:t>
            </a: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Cross Validation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隔六個月當訓練結果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重要特徵排序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DF23BAB8-29B5-3D6B-DD1E-4AEC217B2A38}"/>
              </a:ext>
            </a:extLst>
          </p:cNvPr>
          <p:cNvSpPr txBox="1">
            <a:spLocks/>
          </p:cNvSpPr>
          <p:nvPr/>
        </p:nvSpPr>
        <p:spPr>
          <a:xfrm>
            <a:off x="838200" y="710180"/>
            <a:ext cx="10515600" cy="6367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模型預測步驟</a:t>
            </a:r>
          </a:p>
        </p:txBody>
      </p:sp>
      <p:sp>
        <p:nvSpPr>
          <p:cNvPr id="2" name="TextBox 1164">
            <a:extLst>
              <a:ext uri="{FF2B5EF4-FFF2-40B4-BE49-F238E27FC236}">
                <a16:creationId xmlns:a16="http://schemas.microsoft.com/office/drawing/2014/main" id="{677620F4-EB0F-6CFD-D636-25A69C52ED32}"/>
              </a:ext>
            </a:extLst>
          </p:cNvPr>
          <p:cNvSpPr txBox="1"/>
          <p:nvPr/>
        </p:nvSpPr>
        <p:spPr>
          <a:xfrm>
            <a:off x="10028107" y="3165592"/>
            <a:ext cx="2548492" cy="30419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分週結果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廣告與誤差相關性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人數與誤差相關性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雙週、月結果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限</a:t>
            </a: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IOS</a:t>
            </a: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實際呈現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55460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9AA933D-9C82-F3D0-8EC4-AE7AC169C5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14" t="10114" r="-5081" b="7598"/>
          <a:stretch/>
        </p:blipFill>
        <p:spPr>
          <a:xfrm>
            <a:off x="8289227" y="4445269"/>
            <a:ext cx="3047912" cy="2171620"/>
          </a:xfrm>
          <a:ln>
            <a:solidFill>
              <a:schemeClr val="tx1"/>
            </a:solidFill>
          </a:ln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E34292A-882D-23BD-7D79-885B343C85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276" b="-4775"/>
          <a:stretch/>
        </p:blipFill>
        <p:spPr>
          <a:xfrm>
            <a:off x="587248" y="1472451"/>
            <a:ext cx="2908985" cy="21730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13BEA1EB-4943-1CDC-8A21-BE926759EB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785" b="-88"/>
          <a:stretch/>
        </p:blipFill>
        <p:spPr>
          <a:xfrm>
            <a:off x="565206" y="4068743"/>
            <a:ext cx="2908985" cy="21716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DB055051-E07F-D195-C313-412F10B62F2F}"/>
              </a:ext>
            </a:extLst>
          </p:cNvPr>
          <p:cNvSpPr txBox="1"/>
          <p:nvPr/>
        </p:nvSpPr>
        <p:spPr>
          <a:xfrm>
            <a:off x="3889557" y="2016280"/>
            <a:ext cx="2603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用戶獲取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DB5B110A-1CAF-0AD3-8FC3-08942C1378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81" b="-6672"/>
          <a:stretch/>
        </p:blipFill>
        <p:spPr>
          <a:xfrm>
            <a:off x="8302444" y="1785656"/>
            <a:ext cx="3047912" cy="217304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標題 1">
            <a:extLst>
              <a:ext uri="{FF2B5EF4-FFF2-40B4-BE49-F238E27FC236}">
                <a16:creationId xmlns:a16="http://schemas.microsoft.com/office/drawing/2014/main" id="{EE394CED-5636-1C84-019F-1B4CD54FB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250" y="169262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營收預測的實際應用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90B8EB68-FA16-CD4C-B204-E9064098E36A}"/>
              </a:ext>
            </a:extLst>
          </p:cNvPr>
          <p:cNvSpPr txBox="1"/>
          <p:nvPr/>
        </p:nvSpPr>
        <p:spPr>
          <a:xfrm>
            <a:off x="3756049" y="4759866"/>
            <a:ext cx="60942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變現</a:t>
            </a:r>
            <a:r>
              <a:rPr lang="en-US" altLang="zh-TW" sz="2800" dirty="0">
                <a:latin typeface="+mj-lt"/>
                <a:ea typeface="微軟正黑體" panose="020B0604030504040204" pitchFamily="34" charset="-120"/>
              </a:rPr>
              <a:t>&amp;</a:t>
            </a:r>
            <a:r>
              <a:rPr lang="zh-TW" altLang="en-US" sz="2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留存</a:t>
            </a:r>
            <a:endParaRPr lang="en-US" altLang="zh-TW" sz="2800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34079CE-9139-8E4C-08F4-068A060DD7F2}"/>
              </a:ext>
            </a:extLst>
          </p:cNvPr>
          <p:cNvSpPr txBox="1"/>
          <p:nvPr/>
        </p:nvSpPr>
        <p:spPr>
          <a:xfrm>
            <a:off x="6273467" y="2530046"/>
            <a:ext cx="20157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資源分配</a:t>
            </a:r>
            <a:endParaRPr lang="en-US" altLang="zh-TW" sz="2800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BE8AE41-B05C-0188-9394-F1C5DD0CF795}"/>
              </a:ext>
            </a:extLst>
          </p:cNvPr>
          <p:cNvSpPr txBox="1"/>
          <p:nvPr/>
        </p:nvSpPr>
        <p:spPr>
          <a:xfrm>
            <a:off x="6359118" y="5021476"/>
            <a:ext cx="193464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財務預測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5B0153DA-3417-6A0A-48FB-E32CDF0A5B54}"/>
              </a:ext>
            </a:extLst>
          </p:cNvPr>
          <p:cNvSpPr txBox="1"/>
          <p:nvPr/>
        </p:nvSpPr>
        <p:spPr>
          <a:xfrm>
            <a:off x="3509735" y="2511879"/>
            <a:ext cx="26030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投放更多資金在高價值渠道上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AF3E7062-E1B8-797A-0E30-D84EC3544D52}"/>
              </a:ext>
            </a:extLst>
          </p:cNvPr>
          <p:cNvSpPr txBox="1"/>
          <p:nvPr/>
        </p:nvSpPr>
        <p:spPr>
          <a:xfrm>
            <a:off x="3474191" y="5223302"/>
            <a:ext cx="26030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不同玩家量身定製的變現策略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601520E-91D6-F653-789B-FAC94C82A658}"/>
              </a:ext>
            </a:extLst>
          </p:cNvPr>
          <p:cNvSpPr txBox="1"/>
          <p:nvPr/>
        </p:nvSpPr>
        <p:spPr>
          <a:xfrm>
            <a:off x="5836123" y="3020409"/>
            <a:ext cx="26030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資源資中在高價值用戶體驗上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AF147F55-59A3-BFDF-EDD0-BE4966F3861B}"/>
              </a:ext>
            </a:extLst>
          </p:cNvPr>
          <p:cNvSpPr txBox="1"/>
          <p:nvPr/>
        </p:nvSpPr>
        <p:spPr>
          <a:xfrm>
            <a:off x="5845050" y="5526947"/>
            <a:ext cx="2603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準確預測未來收入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評估規劃及預算</a:t>
            </a: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BFDEE8CF-A245-6DFF-3921-DC5298BD2C98}"/>
              </a:ext>
            </a:extLst>
          </p:cNvPr>
          <p:cNvSpPr/>
          <p:nvPr/>
        </p:nvSpPr>
        <p:spPr>
          <a:xfrm>
            <a:off x="6112804" y="4227755"/>
            <a:ext cx="5623789" cy="2517290"/>
          </a:xfrm>
          <a:prstGeom prst="roundRect">
            <a:avLst>
              <a:gd name="adj" fmla="val 8975"/>
            </a:avLst>
          </a:prstGeom>
          <a:noFill/>
          <a:ln w="19050">
            <a:solidFill>
              <a:srgbClr val="FF33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395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A3CE4A45-CC77-F011-DB56-BD334EBF7CD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0749221"/>
              </p:ext>
            </p:extLst>
          </p:nvPr>
        </p:nvGraphicFramePr>
        <p:xfrm>
          <a:off x="547955" y="1659287"/>
          <a:ext cx="11096077" cy="4864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標題 1">
            <a:extLst>
              <a:ext uri="{FF2B5EF4-FFF2-40B4-BE49-F238E27FC236}">
                <a16:creationId xmlns:a16="http://schemas.microsoft.com/office/drawing/2014/main" id="{1563D251-A8C3-29A5-8015-50318860EC94}"/>
              </a:ext>
            </a:extLst>
          </p:cNvPr>
          <p:cNvSpPr txBox="1">
            <a:spLocks/>
          </p:cNvSpPr>
          <p:nvPr/>
        </p:nvSpPr>
        <p:spPr>
          <a:xfrm>
            <a:off x="547960" y="33373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8FDCF12-CB40-1D57-25E6-57820050877F}"/>
              </a:ext>
            </a:extLst>
          </p:cNvPr>
          <p:cNvSpPr txBox="1"/>
          <p:nvPr/>
        </p:nvSpPr>
        <p:spPr>
          <a:xfrm>
            <a:off x="8284686" y="2400603"/>
            <a:ext cx="10825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R: 0.31</a:t>
            </a:r>
            <a:br>
              <a:rPr lang="en-US" altLang="zh-TW" dirty="0"/>
            </a:br>
            <a:r>
              <a:rPr lang="en-US" altLang="zh-TW" b="1" dirty="0">
                <a:solidFill>
                  <a:schemeClr val="accent4"/>
                </a:solidFill>
              </a:rPr>
              <a:t>R: 0.55</a:t>
            </a:r>
            <a:br>
              <a:rPr lang="en-US" altLang="zh-TW" dirty="0">
                <a:solidFill>
                  <a:schemeClr val="accent1"/>
                </a:solidFill>
              </a:rPr>
            </a:br>
            <a:br>
              <a:rPr lang="en-US" altLang="zh-TW" dirty="0"/>
            </a:b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00B54EA-C4A4-ED53-93CA-800052279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55" y="1653378"/>
            <a:ext cx="11106150" cy="487680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FBF9DF25-5ACD-07A5-EB54-C6D0A067B2C7}"/>
              </a:ext>
            </a:extLst>
          </p:cNvPr>
          <p:cNvSpPr txBox="1"/>
          <p:nvPr/>
        </p:nvSpPr>
        <p:spPr>
          <a:xfrm>
            <a:off x="9103749" y="2400602"/>
            <a:ext cx="10825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92D050"/>
                </a:solidFill>
              </a:rPr>
              <a:t>R: 0.74</a:t>
            </a:r>
            <a:br>
              <a:rPr lang="en-US" altLang="zh-TW" dirty="0"/>
            </a:br>
            <a:r>
              <a:rPr lang="en-US" altLang="zh-TW" dirty="0">
                <a:solidFill>
                  <a:schemeClr val="accent1"/>
                </a:solidFill>
              </a:rPr>
              <a:t>R: 0.83</a:t>
            </a:r>
            <a:br>
              <a:rPr lang="en-US" altLang="zh-TW" dirty="0">
                <a:solidFill>
                  <a:schemeClr val="accent1"/>
                </a:solidFill>
              </a:rPr>
            </a:br>
            <a:r>
              <a:rPr lang="en-US" altLang="zh-TW" dirty="0">
                <a:solidFill>
                  <a:schemeClr val="accent2">
                    <a:lumMod val="75000"/>
                  </a:schemeClr>
                </a:solidFill>
              </a:rPr>
              <a:t>R:</a:t>
            </a:r>
            <a:r>
              <a:rPr lang="zh-TW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TW" dirty="0">
                <a:solidFill>
                  <a:schemeClr val="accent2">
                    <a:lumMod val="75000"/>
                  </a:schemeClr>
                </a:solidFill>
              </a:rPr>
              <a:t>0.76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D8607930-70DD-8508-95E4-5BB16932E441}"/>
              </a:ext>
            </a:extLst>
          </p:cNvPr>
          <p:cNvSpPr txBox="1">
            <a:spLocks/>
          </p:cNvSpPr>
          <p:nvPr/>
        </p:nvSpPr>
        <p:spPr>
          <a:xfrm>
            <a:off x="547955" y="704178"/>
            <a:ext cx="10515600" cy="6367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分週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180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日金額預測 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– 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趨勢圖</a:t>
            </a:r>
          </a:p>
        </p:txBody>
      </p:sp>
    </p:spTree>
    <p:extLst>
      <p:ext uri="{BB962C8B-B14F-4D97-AF65-F5344CB8AC3E}">
        <p14:creationId xmlns:p14="http://schemas.microsoft.com/office/powerpoint/2010/main" val="2034457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69A9D0-C679-09F8-EA2E-0ACA5359B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4219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分週誤差 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–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盒鬚圖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7EFAA61-B1A1-1BFA-26A0-D7378D0B31E9}"/>
              </a:ext>
            </a:extLst>
          </p:cNvPr>
          <p:cNvSpPr txBox="1"/>
          <p:nvPr/>
        </p:nvSpPr>
        <p:spPr>
          <a:xfrm>
            <a:off x="7199586" y="1371787"/>
            <a:ext cx="4908332" cy="5119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訓練的模型都比統計的結果好不少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92D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LASSO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的平均跟中位數都比</a:t>
            </a:r>
            <a:r>
              <a:rPr lang="en-US" altLang="zh-TW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LGBM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低，且極端誤差較少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92D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LASSO</a:t>
            </a:r>
            <a:r>
              <a:rPr lang="zh-TW" altLang="en-US" dirty="0">
                <a:solidFill>
                  <a:srgbClr val="92D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的結果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相關性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0.74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25%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資料誤差在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13%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50%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資料誤差在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27%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75%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資料誤差在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45%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LGBM</a:t>
            </a:r>
            <a:r>
              <a:rPr lang="zh-TW" altLang="en-US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的結果</a:t>
            </a:r>
            <a:endParaRPr lang="en-US" altLang="zh-TW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相關性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0.83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25%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資料誤差在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13%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50%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資料誤差在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31%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75%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資料誤差在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41%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Xgboost</a:t>
            </a:r>
            <a:r>
              <a:rPr lang="zh-TW" altLang="en-US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結果差</a:t>
            </a:r>
            <a:endParaRPr lang="en-US" altLang="zh-TW" dirty="0">
              <a:solidFill>
                <a:schemeClr val="accent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3" name="圖表 2">
                <a:extLst>
                  <a:ext uri="{FF2B5EF4-FFF2-40B4-BE49-F238E27FC236}">
                    <a16:creationId xmlns:a16="http://schemas.microsoft.com/office/drawing/2014/main" id="{0DF50981-7FEA-439B-B428-F99F6F7B643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4003801"/>
                  </p:ext>
                </p:extLst>
              </p:nvPr>
            </p:nvGraphicFramePr>
            <p:xfrm>
              <a:off x="958667" y="1371787"/>
              <a:ext cx="5957140" cy="370471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3" name="圖表 2">
                <a:extLst>
                  <a:ext uri="{FF2B5EF4-FFF2-40B4-BE49-F238E27FC236}">
                    <a16:creationId xmlns:a16="http://schemas.microsoft.com/office/drawing/2014/main" id="{0DF50981-7FEA-439B-B428-F99F6F7B64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8667" y="1371787"/>
                <a:ext cx="5957140" cy="370471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836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4053E9-A41E-8AA4-9600-4190A1AA1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11206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可能誤差大的原因 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數據優化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AAD0D83-FB2F-1CA6-8D49-A62D2F22E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535" y="3236769"/>
            <a:ext cx="10515600" cy="292724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是不是有投放廣告的區間誤差較大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marL="457200" lvl="1" indent="0">
              <a:buNone/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有觀察出實際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180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日金額越低誤差越大的狀況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誤差跟實際金額的相關性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lvl="1"/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1" indent="0">
              <a:buNone/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是否人數越少越不穩定，觀察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WAU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、付費人數、廣告人數相關性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1" indent="0">
              <a:buNone/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人數不夠的話，分雙週看、分月看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marL="0" indent="0">
              <a:buNone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E669BB9-7428-B248-14FA-F4C9989F1472}"/>
              </a:ext>
            </a:extLst>
          </p:cNvPr>
          <p:cNvSpPr txBox="1"/>
          <p:nvPr/>
        </p:nvSpPr>
        <p:spPr>
          <a:xfrm>
            <a:off x="838200" y="924448"/>
            <a:ext cx="5663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每週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30%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的誤差還是有點大  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….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29253D1-5C37-53CB-F46A-833523952FDB}"/>
              </a:ext>
            </a:extLst>
          </p:cNvPr>
          <p:cNvSpPr/>
          <p:nvPr/>
        </p:nvSpPr>
        <p:spPr>
          <a:xfrm>
            <a:off x="838200" y="874207"/>
            <a:ext cx="5035475" cy="57346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44E264B-DE62-E992-6D83-0864A2646C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3546" y="408791"/>
            <a:ext cx="4050254" cy="405025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6825265-A6DA-9191-E475-8A0A09FC5D7A}"/>
              </a:ext>
            </a:extLst>
          </p:cNvPr>
          <p:cNvSpPr txBox="1"/>
          <p:nvPr/>
        </p:nvSpPr>
        <p:spPr>
          <a:xfrm>
            <a:off x="1676400" y="4554518"/>
            <a:ext cx="266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00A8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金額低 </a:t>
            </a:r>
            <a:r>
              <a:rPr lang="en-US" altLang="zh-TW" b="1" dirty="0">
                <a:solidFill>
                  <a:srgbClr val="00A8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=&gt;</a:t>
            </a:r>
            <a:r>
              <a:rPr lang="zh-TW" altLang="en-US" b="1" dirty="0">
                <a:solidFill>
                  <a:srgbClr val="00A8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人數少</a:t>
            </a:r>
          </a:p>
        </p:txBody>
      </p:sp>
    </p:spTree>
    <p:extLst>
      <p:ext uri="{BB962C8B-B14F-4D97-AF65-F5344CB8AC3E}">
        <p14:creationId xmlns:p14="http://schemas.microsoft.com/office/powerpoint/2010/main" val="84978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0869D883-9463-5CFD-EF5C-248B831D6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580" y="1467095"/>
            <a:ext cx="5114925" cy="378142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D5A70128-E793-7F9B-3311-376E56CE3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683" y="1467095"/>
            <a:ext cx="5638800" cy="378142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3D0C71B-D075-BC86-D907-A9EA0D954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683" y="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投放廣告的區間誤差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(%)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比較大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sz="3600" dirty="0"/>
          </a:p>
        </p:txBody>
      </p:sp>
      <p:graphicFrame>
        <p:nvGraphicFramePr>
          <p:cNvPr id="9" name="圖表 8">
            <a:extLst>
              <a:ext uri="{FF2B5EF4-FFF2-40B4-BE49-F238E27FC236}">
                <a16:creationId xmlns:a16="http://schemas.microsoft.com/office/drawing/2014/main" id="{47E0898F-1B3C-CA47-B443-5FE253B02B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6346631"/>
              </p:ext>
            </p:extLst>
          </p:nvPr>
        </p:nvGraphicFramePr>
        <p:xfrm>
          <a:off x="6438580" y="7182703"/>
          <a:ext cx="4786468" cy="26372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76D588E1-F704-E7FB-D395-1450429ABC0D}"/>
              </a:ext>
            </a:extLst>
          </p:cNvPr>
          <p:cNvSpPr txBox="1"/>
          <p:nvPr/>
        </p:nvSpPr>
        <p:spPr>
          <a:xfrm>
            <a:off x="4106857" y="2137705"/>
            <a:ext cx="138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R: -0.318</a:t>
            </a:r>
            <a:endParaRPr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A201FD0-429A-1E8B-D9FE-976A7B3B3ECD}"/>
              </a:ext>
            </a:extLst>
          </p:cNvPr>
          <p:cNvSpPr txBox="1"/>
          <p:nvPr/>
        </p:nvSpPr>
        <p:spPr>
          <a:xfrm>
            <a:off x="312683" y="5487562"/>
            <a:ext cx="9479017" cy="733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預測誤差跟廣告花費的相關性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-0.318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呈現中低度相關，表示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花費越多誤差越小</a:t>
            </a:r>
            <a:endParaRPr lang="en-US" altLang="zh-TW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跟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ASA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花費的相關性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0.049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，無相關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79BAB5E-5FD2-41D3-2D6F-B7E78394302B}"/>
              </a:ext>
            </a:extLst>
          </p:cNvPr>
          <p:cNvSpPr txBox="1"/>
          <p:nvPr/>
        </p:nvSpPr>
        <p:spPr>
          <a:xfrm>
            <a:off x="9038650" y="2049858"/>
            <a:ext cx="138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R: 0.049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870C5C9F-43B1-0D49-7576-2A133DE900B4}"/>
              </a:ext>
            </a:extLst>
          </p:cNvPr>
          <p:cNvSpPr txBox="1"/>
          <p:nvPr/>
        </p:nvSpPr>
        <p:spPr>
          <a:xfrm>
            <a:off x="9478333" y="7768740"/>
            <a:ext cx="138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R: -0.348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A4901DA-99E4-76CD-49F7-93A48C0BA75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3555" b="100000" l="4433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726" t="43944"/>
          <a:stretch/>
        </p:blipFill>
        <p:spPr>
          <a:xfrm>
            <a:off x="7143750" y="287890"/>
            <a:ext cx="597372" cy="605816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F06F61C9-8F0C-279C-A6B0-25A3116F543F}"/>
              </a:ext>
            </a:extLst>
          </p:cNvPr>
          <p:cNvSpPr txBox="1"/>
          <p:nvPr/>
        </p:nvSpPr>
        <p:spPr>
          <a:xfrm>
            <a:off x="571500" y="6954243"/>
            <a:ext cx="6096000" cy="45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排除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ASA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花費的相關性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-0.348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，中低度相關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8909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4CC09B88-DEA1-33E6-F24E-5F62BB356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184" y="1423486"/>
            <a:ext cx="5067300" cy="378142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5A64033-3A76-F936-98D2-DAFDA4295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635" y="-65345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營收越低誤差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(%)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越大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sz="36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7DDBF2F-4D91-AA04-9E59-EB51513BD182}"/>
              </a:ext>
            </a:extLst>
          </p:cNvPr>
          <p:cNvSpPr txBox="1"/>
          <p:nvPr/>
        </p:nvSpPr>
        <p:spPr>
          <a:xfrm>
            <a:off x="6096000" y="2010783"/>
            <a:ext cx="138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R: -0.340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DC9CEB0-EC6F-A617-A384-35CF5772E121}"/>
              </a:ext>
            </a:extLst>
          </p:cNvPr>
          <p:cNvSpPr txBox="1"/>
          <p:nvPr/>
        </p:nvSpPr>
        <p:spPr>
          <a:xfrm>
            <a:off x="914400" y="5567004"/>
            <a:ext cx="11057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預測誤差跟營收的相關性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-0.340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呈現中低度相關，表示</a:t>
            </a:r>
            <a:r>
              <a:rPr lang="zh-TW" altLang="en-US" sz="20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營收越高誤差越小</a:t>
            </a:r>
            <a:endParaRPr lang="en-US" altLang="zh-TW" sz="20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D9396A9-6F69-4390-391C-977C2D1FF517}"/>
              </a:ext>
            </a:extLst>
          </p:cNvPr>
          <p:cNvSpPr txBox="1"/>
          <p:nvPr/>
        </p:nvSpPr>
        <p:spPr>
          <a:xfrm>
            <a:off x="9007739" y="890886"/>
            <a:ext cx="255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營收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儲值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廣告營收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C038FF1-FCDB-51C4-5742-EE112091F1E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55078" l="0" r="5488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5312" b="44726"/>
          <a:stretch/>
        </p:blipFill>
        <p:spPr>
          <a:xfrm>
            <a:off x="5177200" y="271046"/>
            <a:ext cx="613269" cy="61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550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7985B0D-3048-4FB5-1351-610EE30AD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193" y="1323431"/>
            <a:ext cx="5638800" cy="3781425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AF8F06DE-3921-996F-A4EB-BA9DDEBFFC91}"/>
              </a:ext>
            </a:extLst>
          </p:cNvPr>
          <p:cNvSpPr txBox="1"/>
          <p:nvPr/>
        </p:nvSpPr>
        <p:spPr>
          <a:xfrm>
            <a:off x="6494457" y="1966509"/>
            <a:ext cx="138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R: -0.336</a:t>
            </a:r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0E05CBC-6F06-8AC7-EB0F-39940599B8CB}"/>
              </a:ext>
            </a:extLst>
          </p:cNvPr>
          <p:cNvSpPr txBox="1"/>
          <p:nvPr/>
        </p:nvSpPr>
        <p:spPr>
          <a:xfrm>
            <a:off x="1126322" y="5283715"/>
            <a:ext cx="9939355" cy="497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預測誤差跟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WAU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的相關性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-0.336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呈現中低度相關，表示當週</a:t>
            </a:r>
            <a:r>
              <a:rPr lang="zh-TW" altLang="en-US" sz="20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人數越多誤差越小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861D41E-51AA-F7F1-DBBF-A00922F58208}"/>
              </a:ext>
            </a:extLst>
          </p:cNvPr>
          <p:cNvSpPr txBox="1">
            <a:spLocks/>
          </p:cNvSpPr>
          <p:nvPr/>
        </p:nvSpPr>
        <p:spPr>
          <a:xfrm>
            <a:off x="312683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人數越少誤差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(%)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越大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sz="36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B491707-C8F3-468C-14E5-EDD1DA7E629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55078" l="0" r="5488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5312" b="44726"/>
          <a:stretch/>
        </p:blipFill>
        <p:spPr>
          <a:xfrm>
            <a:off x="5177200" y="271046"/>
            <a:ext cx="613269" cy="61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92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0BF73E-771E-4204-8E36-2A4D8877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720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營收越小誤差越大基本原因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0CC0CB-4904-B845-79AF-0A9D50497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3455" y="5720341"/>
            <a:ext cx="4401558" cy="999837"/>
          </a:xfrm>
        </p:spPr>
        <p:txBody>
          <a:bodyPr>
            <a:norm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金額越小誤差越大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zh-TW" altLang="en-US" sz="24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絕對誤差來輔助評估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8B53703-8C24-1F66-B1AA-40A0E0D914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86" b="99824" l="1859" r="98513">
                        <a14:foregroundMark x1="18959" y1="46303" x2="21190" y2="47183"/>
                        <a14:backgroundMark x1="8302" y1="93310" x2="38166" y2="93662"/>
                        <a14:backgroundMark x1="34201" y1="88556" x2="69641" y2="95775"/>
                        <a14:backgroundMark x1="49814" y1="86796" x2="66295" y2="90317"/>
                        <a14:backgroundMark x1="30483" y1="89789" x2="33953" y2="86444"/>
                        <a14:backgroundMark x1="27014" y1="91549" x2="30979" y2="84507"/>
                        <a14:backgroundMark x1="67534" y1="87676" x2="73606" y2="99472"/>
                        <a14:backgroundMark x1="71871" y1="95246" x2="77200" y2="99824"/>
                        <a14:backgroundMark x1="89095" y1="98944" x2="95291" y2="95775"/>
                        <a14:backgroundMark x1="26022" y1="44190" x2="23296" y2="41725"/>
                        <a14:backgroundMark x1="78563" y1="98239" x2="80173" y2="99648"/>
                      </a14:backgroundRemoval>
                    </a14:imgEffect>
                  </a14:imgLayer>
                </a14:imgProps>
              </a:ext>
            </a:extLst>
          </a:blip>
          <a:srcRect b="1503"/>
          <a:stretch/>
        </p:blipFill>
        <p:spPr>
          <a:xfrm>
            <a:off x="1664295" y="1302811"/>
            <a:ext cx="2659859" cy="184398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8150BE1-14D3-AE8E-7B0C-6703359C8B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3889" b="96667" l="35417" r="63646">
                        <a14:foregroundMark x1="56354" y1="58519" x2="58281" y2="60093"/>
                        <a14:foregroundMark x1="49583" y1="59630" x2="51302" y2="58426"/>
                        <a14:foregroundMark x1="38125" y1="87500" x2="37083" y2="91944"/>
                        <a14:foregroundMark x1="36302" y1="86111" x2="37500" y2="86481"/>
                        <a14:foregroundMark x1="37135" y1="92222" x2="37604" y2="93519"/>
                        <a14:foregroundMark x1="59635" y1="86111" x2="61563" y2="86111"/>
                        <a14:foregroundMark x1="52083" y1="94444" x2="51458" y2="89630"/>
                        <a14:foregroundMark x1="60625" y1="65093" x2="59635" y2="66389"/>
                        <a14:foregroundMark x1="56198" y1="57963" x2="56979" y2="61111"/>
                        <a14:foregroundMark x1="54115" y1="56204" x2="53958" y2="57963"/>
                        <a14:foregroundMark x1="61146" y1="69630" x2="62760" y2="68981"/>
                        <a14:foregroundMark x1="60573" y1="68796" x2="60833" y2="68981"/>
                        <a14:foregroundMark x1="59948" y1="67222" x2="60052" y2="68241"/>
                        <a14:foregroundMark x1="58073" y1="58611" x2="58594" y2="59815"/>
                        <a14:foregroundMark x1="54323" y1="56019" x2="54115" y2="56944"/>
                        <a14:foregroundMark x1="36146" y1="84630" x2="36615" y2="85463"/>
                        <a14:foregroundMark x1="36563" y1="92778" x2="37240" y2="92870"/>
                        <a14:backgroundMark x1="36563" y1="70648" x2="43125" y2="54907"/>
                      </a14:backgroundRemoval>
                    </a14:imgEffect>
                  </a14:imgLayer>
                </a14:imgProps>
              </a:ext>
            </a:extLst>
          </a:blip>
          <a:srcRect l="32758" t="51955" r="34310" b="1762"/>
          <a:stretch/>
        </p:blipFill>
        <p:spPr>
          <a:xfrm>
            <a:off x="5167002" y="1363839"/>
            <a:ext cx="2353616" cy="1860712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536E8645-E45E-F3A2-A97E-92987D3D8FE0}"/>
              </a:ext>
            </a:extLst>
          </p:cNvPr>
          <p:cNvSpPr txBox="1"/>
          <p:nvPr/>
        </p:nvSpPr>
        <p:spPr>
          <a:xfrm>
            <a:off x="7520618" y="1577132"/>
            <a:ext cx="23536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引擎大修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實際金額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100,000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我猜金額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90,000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誤差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10%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絕對誤差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10,000</a:t>
            </a:r>
            <a:endParaRPr lang="zh-TW" altLang="en-US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3A5D28F-38E1-EE43-8361-6A2A23CDBC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4295" y="3652774"/>
            <a:ext cx="3359499" cy="1889718"/>
          </a:xfrm>
          <a:prstGeom prst="rect">
            <a:avLst/>
          </a:prstGeom>
        </p:spPr>
      </p:pic>
      <p:pic>
        <p:nvPicPr>
          <p:cNvPr id="1026" name="Picture 2" descr="many110 引擎拆賣或整顆賣節流閥排氣管汽缸| 露天市集| 全台最大的網路購物市集">
            <a:extLst>
              <a:ext uri="{FF2B5EF4-FFF2-40B4-BE49-F238E27FC236}">
                <a16:creationId xmlns:a16="http://schemas.microsoft.com/office/drawing/2014/main" id="{D9122813-F934-4758-FB99-9535D36F0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667" b="87500" l="6250" r="97125">
                        <a14:foregroundMark x1="17125" y1="63000" x2="25125" y2="61167"/>
                        <a14:foregroundMark x1="21875" y1="40833" x2="32500" y2="50167"/>
                        <a14:foregroundMark x1="20750" y1="34833" x2="23750" y2="36667"/>
                        <a14:foregroundMark x1="38625" y1="17667" x2="45375" y2="16667"/>
                        <a14:foregroundMark x1="43750" y1="4833" x2="44250" y2="6833"/>
                        <a14:foregroundMark x1="44625" y1="8333" x2="47875" y2="11833"/>
                        <a14:foregroundMark x1="46625" y1="74667" x2="49500" y2="79167"/>
                        <a14:foregroundMark x1="49875" y1="79833" x2="56875" y2="8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7720" y="3711209"/>
            <a:ext cx="2865735" cy="214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DDDCDE7-661A-8FA7-B314-049D2896EC5B}"/>
              </a:ext>
            </a:extLst>
          </p:cNvPr>
          <p:cNvSpPr txBox="1"/>
          <p:nvPr/>
        </p:nvSpPr>
        <p:spPr>
          <a:xfrm>
            <a:off x="7520618" y="3916032"/>
            <a:ext cx="23536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引擎大修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實際金額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20,000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我猜金額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10,000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誤差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50%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絕對誤差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10,000</a:t>
            </a:r>
            <a:endParaRPr lang="zh-TW" altLang="en-US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箭號: 向右 7">
            <a:extLst>
              <a:ext uri="{FF2B5EF4-FFF2-40B4-BE49-F238E27FC236}">
                <a16:creationId xmlns:a16="http://schemas.microsoft.com/office/drawing/2014/main" id="{2D0A04A6-CE00-BD28-9C26-DD0809B35F30}"/>
              </a:ext>
            </a:extLst>
          </p:cNvPr>
          <p:cNvSpPr/>
          <p:nvPr/>
        </p:nvSpPr>
        <p:spPr>
          <a:xfrm>
            <a:off x="4518546" y="2111021"/>
            <a:ext cx="648456" cy="48145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BD12E2A2-7397-F063-59CD-4B6B5E093FC3}"/>
              </a:ext>
            </a:extLst>
          </p:cNvPr>
          <p:cNvSpPr/>
          <p:nvPr/>
        </p:nvSpPr>
        <p:spPr>
          <a:xfrm>
            <a:off x="4518546" y="4356906"/>
            <a:ext cx="648456" cy="48145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866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  <p:bldP spid="6" grpId="0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8BA293-3BBB-FBE1-3712-F00E2C272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52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誤差 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各指標相關性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98032DD5-9245-2DFF-65E7-10AE73A49F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635931"/>
              </p:ext>
            </p:extLst>
          </p:nvPr>
        </p:nvGraphicFramePr>
        <p:xfrm>
          <a:off x="838199" y="1861900"/>
          <a:ext cx="8775699" cy="299212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2925233">
                  <a:extLst>
                    <a:ext uri="{9D8B030D-6E8A-4147-A177-3AD203B41FA5}">
                      <a16:colId xmlns:a16="http://schemas.microsoft.com/office/drawing/2014/main" val="2498418972"/>
                    </a:ext>
                  </a:extLst>
                </a:gridCol>
                <a:gridCol w="2925233">
                  <a:extLst>
                    <a:ext uri="{9D8B030D-6E8A-4147-A177-3AD203B41FA5}">
                      <a16:colId xmlns:a16="http://schemas.microsoft.com/office/drawing/2014/main" val="2009272747"/>
                    </a:ext>
                  </a:extLst>
                </a:gridCol>
                <a:gridCol w="2925233">
                  <a:extLst>
                    <a:ext uri="{9D8B030D-6E8A-4147-A177-3AD203B41FA5}">
                      <a16:colId xmlns:a16="http://schemas.microsoft.com/office/drawing/2014/main" val="38609496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誤差</a:t>
                      </a:r>
                      <a:r>
                        <a:rPr lang="en-US" altLang="zh-TW" sz="20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(%)</a:t>
                      </a:r>
                      <a:r>
                        <a:rPr lang="zh-TW" altLang="en-US" sz="20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zh-TW" altLang="en-US" sz="20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相關性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zh-TW" altLang="en-US" sz="20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絕對誤差</a:t>
                      </a:r>
                      <a:r>
                        <a:rPr lang="zh-TW" altLang="en-US" sz="20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相關性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204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總金額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-0.34</a:t>
                      </a:r>
                      <a:endParaRPr lang="en-US" altLang="zh-TW" sz="1800" b="0" i="0" u="none" strike="noStrike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0.41</a:t>
                      </a:r>
                      <a:endParaRPr lang="en-US" altLang="zh-TW" sz="1800" b="0" i="0" u="none" strike="noStrike" dirty="0">
                        <a:solidFill>
                          <a:srgbClr val="00B05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54910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日付費人數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-0.28</a:t>
                      </a:r>
                      <a:endParaRPr lang="en-US" altLang="zh-TW" sz="1800" b="0" i="0" u="none" strike="noStrike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0.19</a:t>
                      </a:r>
                      <a:endParaRPr lang="en-US" altLang="zh-TW" sz="1800" b="0" i="0" u="none" strike="noStrike" dirty="0">
                        <a:solidFill>
                          <a:srgbClr val="00B05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8452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日廣告人數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-0.35</a:t>
                      </a:r>
                      <a:endParaRPr lang="en-US" altLang="zh-TW" sz="1800" b="0" i="0" u="none" strike="noStrike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-0.06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08721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WAU</a:t>
                      </a:r>
                      <a:endParaRPr lang="zh-TW" altLang="en-US" sz="18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-0.34</a:t>
                      </a:r>
                      <a:endParaRPr lang="en-US" altLang="zh-TW" sz="1800" b="0" i="0" u="none" strike="noStrike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29140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廣告花費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-0.32</a:t>
                      </a:r>
                      <a:endParaRPr lang="en-US" altLang="zh-TW" sz="1800" b="0" i="0" u="none" strike="noStrike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00969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ASA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廣告花費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0.05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</a:t>
                      </a:r>
                      <a:endParaRPr lang="en-US" altLang="zh-TW" sz="1800" b="0" i="0" u="none" strike="noStrike" dirty="0">
                        <a:solidFill>
                          <a:srgbClr val="00B05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53871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非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ASA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廣告花費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-0.35</a:t>
                      </a:r>
                      <a:endParaRPr lang="en-US" altLang="zh-TW" sz="1800" b="0" i="0" u="none" strike="noStrike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40517111"/>
                  </a:ext>
                </a:extLst>
              </a:tr>
            </a:tbl>
          </a:graphicData>
        </a:graphic>
      </p:graphicFrame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6CE71FA4-9D83-8D7F-033D-BAF669ED3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5397501"/>
            <a:ext cx="8775699" cy="125735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60000"/>
              </a:lnSpc>
            </a:pPr>
            <a:r>
              <a:rPr lang="zh-TW" altLang="en-US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人數越少、金額越少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百分比</a:t>
            </a:r>
            <a:r>
              <a:rPr lang="zh-TW" altLang="en-US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誤差會變大</a:t>
            </a:r>
            <a:endParaRPr lang="en-US" altLang="zh-TW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6000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金額越高絕對誤差會變大，也能得知</a:t>
            </a:r>
            <a:r>
              <a:rPr lang="zh-TW" altLang="en-US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人數多寡不影響絕對誤差</a:t>
            </a:r>
            <a:endParaRPr lang="en-US" altLang="zh-TW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箭號: 彎曲 6">
            <a:extLst>
              <a:ext uri="{FF2B5EF4-FFF2-40B4-BE49-F238E27FC236}">
                <a16:creationId xmlns:a16="http://schemas.microsoft.com/office/drawing/2014/main" id="{E4EBE94A-EB6E-2A80-9835-7DC5B87CEF44}"/>
              </a:ext>
            </a:extLst>
          </p:cNvPr>
          <p:cNvSpPr/>
          <p:nvPr/>
        </p:nvSpPr>
        <p:spPr>
          <a:xfrm rot="5400000">
            <a:off x="8793738" y="3389286"/>
            <a:ext cx="927100" cy="5361423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90A0ACF-4D81-6D30-5A15-9BDCFE94343C}"/>
              </a:ext>
            </a:extLst>
          </p:cNvPr>
          <p:cNvSpPr txBox="1"/>
          <p:nvPr/>
        </p:nvSpPr>
        <p:spPr>
          <a:xfrm>
            <a:off x="10020300" y="5197446"/>
            <a:ext cx="1790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分雙週、月</a:t>
            </a:r>
          </a:p>
        </p:txBody>
      </p:sp>
    </p:spTree>
    <p:extLst>
      <p:ext uri="{BB962C8B-B14F-4D97-AF65-F5344CB8AC3E}">
        <p14:creationId xmlns:p14="http://schemas.microsoft.com/office/powerpoint/2010/main" val="169311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79E6DD-65D5-FFC7-777B-9FE33C589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68" y="-100385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分雙週跟分月結果是否較穩定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0" name="圖表 9">
                <a:extLst>
                  <a:ext uri="{FF2B5EF4-FFF2-40B4-BE49-F238E27FC236}">
                    <a16:creationId xmlns:a16="http://schemas.microsoft.com/office/drawing/2014/main" id="{2F082D5D-9FA6-8C03-052F-8C657E6628E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265252243"/>
                  </p:ext>
                </p:extLst>
              </p:nvPr>
            </p:nvGraphicFramePr>
            <p:xfrm>
              <a:off x="6507479" y="3867374"/>
              <a:ext cx="5245250" cy="2635175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10" name="圖表 9">
                <a:extLst>
                  <a:ext uri="{FF2B5EF4-FFF2-40B4-BE49-F238E27FC236}">
                    <a16:creationId xmlns:a16="http://schemas.microsoft.com/office/drawing/2014/main" xmlns="" id="{2F082D5D-9FA6-8C03-052F-8C657E6628E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07479" y="3867374"/>
                <a:ext cx="5245250" cy="26351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2" name="圖表 11">
                <a:extLst>
                  <a:ext uri="{FF2B5EF4-FFF2-40B4-BE49-F238E27FC236}">
                    <a16:creationId xmlns:a16="http://schemas.microsoft.com/office/drawing/2014/main" id="{E870C7FD-7532-E21E-69F8-11D24C98812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06806152"/>
                  </p:ext>
                </p:extLst>
              </p:nvPr>
            </p:nvGraphicFramePr>
            <p:xfrm>
              <a:off x="6507479" y="956983"/>
              <a:ext cx="5245250" cy="27813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12" name="圖表 11">
                <a:extLst>
                  <a:ext uri="{FF2B5EF4-FFF2-40B4-BE49-F238E27FC236}">
                    <a16:creationId xmlns:a16="http://schemas.microsoft.com/office/drawing/2014/main" xmlns="" id="{E870C7FD-7532-E21E-69F8-11D24C98812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7479" y="956983"/>
                <a:ext cx="5245250" cy="27813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圖片 2">
            <a:extLst>
              <a:ext uri="{FF2B5EF4-FFF2-40B4-BE49-F238E27FC236}">
                <a16:creationId xmlns:a16="http://schemas.microsoft.com/office/drawing/2014/main" id="{C8C8DF68-69DB-2B81-E400-3C993106B9D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55078" l="0" r="5488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5312" b="44726"/>
          <a:stretch/>
        </p:blipFill>
        <p:spPr>
          <a:xfrm>
            <a:off x="8029770" y="118379"/>
            <a:ext cx="613269" cy="619840"/>
          </a:xfrm>
          <a:prstGeom prst="rect">
            <a:avLst/>
          </a:prstGeom>
        </p:spPr>
      </p:pic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圖表 3">
                <a:extLst>
                  <a:ext uri="{FF2B5EF4-FFF2-40B4-BE49-F238E27FC236}">
                    <a16:creationId xmlns:a16="http://schemas.microsoft.com/office/drawing/2014/main" id="{9E17583E-7E62-DD2D-70C1-25B7A076669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54650867"/>
                  </p:ext>
                </p:extLst>
              </p:nvPr>
            </p:nvGraphicFramePr>
            <p:xfrm>
              <a:off x="260168" y="1177739"/>
              <a:ext cx="6028484" cy="512108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8"/>
              </a:graphicData>
            </a:graphic>
          </p:graphicFrame>
        </mc:Choice>
        <mc:Fallback xmlns="">
          <p:pic>
            <p:nvPicPr>
              <p:cNvPr id="4" name="圖表 3">
                <a:extLst>
                  <a:ext uri="{FF2B5EF4-FFF2-40B4-BE49-F238E27FC236}">
                    <a16:creationId xmlns:a16="http://schemas.microsoft.com/office/drawing/2014/main" xmlns="" id="{9E17583E-7E62-DD2D-70C1-25B7A07666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0168" y="1177739"/>
                <a:ext cx="6028484" cy="512108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73400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3D09D977-EA9F-1110-F39A-91864D0F289B}"/>
              </a:ext>
            </a:extLst>
          </p:cNvPr>
          <p:cNvSpPr txBox="1">
            <a:spLocks/>
          </p:cNvSpPr>
          <p:nvPr/>
        </p:nvSpPr>
        <p:spPr>
          <a:xfrm>
            <a:off x="6096001" y="5910282"/>
            <a:ext cx="5000512" cy="730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60000"/>
              </a:lnSpc>
            </a:pP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IOS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預測結果跟全平台預測結果差不多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48FABBD-EB27-0D98-A854-D731A9819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255"/>
            <a:ext cx="10515600" cy="730145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LASSO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預測誤差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分平台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圖表 3">
                <a:extLst>
                  <a:ext uri="{FF2B5EF4-FFF2-40B4-BE49-F238E27FC236}">
                    <a16:creationId xmlns:a16="http://schemas.microsoft.com/office/drawing/2014/main" id="{F17C6D92-7E5C-DCFA-D5C1-806C297122B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952192874"/>
                  </p:ext>
                </p:extLst>
              </p:nvPr>
            </p:nvGraphicFramePr>
            <p:xfrm>
              <a:off x="838200" y="1901825"/>
              <a:ext cx="4768780" cy="392621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圖表 3">
                <a:extLst>
                  <a:ext uri="{FF2B5EF4-FFF2-40B4-BE49-F238E27FC236}">
                    <a16:creationId xmlns:a16="http://schemas.microsoft.com/office/drawing/2014/main" id="{F17C6D92-7E5C-DCFA-D5C1-806C297122B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8200" y="1901825"/>
                <a:ext cx="4768780" cy="3926219"/>
              </a:xfrm>
              <a:prstGeom prst="rect">
                <a:avLst/>
              </a:prstGeom>
            </p:spPr>
          </p:pic>
        </mc:Fallback>
      </mc:AlternateContent>
      <p:sp>
        <p:nvSpPr>
          <p:cNvPr id="3" name="文字方塊 2">
            <a:extLst>
              <a:ext uri="{FF2B5EF4-FFF2-40B4-BE49-F238E27FC236}">
                <a16:creationId xmlns:a16="http://schemas.microsoft.com/office/drawing/2014/main" id="{52405DBA-8804-F61D-95C0-650CC9F2AF91}"/>
              </a:ext>
            </a:extLst>
          </p:cNvPr>
          <p:cNvSpPr txBox="1"/>
          <p:nvPr/>
        </p:nvSpPr>
        <p:spPr>
          <a:xfrm>
            <a:off x="944545" y="914400"/>
            <a:ext cx="2522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訓練模型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全平台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C6D7A3E-C56C-FCBD-C63A-CAE5ADA7966F}"/>
              </a:ext>
            </a:extLst>
          </p:cNvPr>
          <p:cNvSpPr txBox="1"/>
          <p:nvPr/>
        </p:nvSpPr>
        <p:spPr>
          <a:xfrm>
            <a:off x="944545" y="1347827"/>
            <a:ext cx="2522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全平台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D0C22E2B-43D6-E64E-399D-1B15E7158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43600"/>
            <a:ext cx="8775699" cy="1257350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人數越多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誤差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(%)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越穩定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" name="圖表 6">
                <a:extLst>
                  <a:ext uri="{FF2B5EF4-FFF2-40B4-BE49-F238E27FC236}">
                    <a16:creationId xmlns:a16="http://schemas.microsoft.com/office/drawing/2014/main" id="{8D6A8AD8-4D2E-189F-EAD6-44AECF58A78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59138731"/>
                  </p:ext>
                </p:extLst>
              </p:nvPr>
            </p:nvGraphicFramePr>
            <p:xfrm>
              <a:off x="6095999" y="1868508"/>
              <a:ext cx="5000513" cy="39276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7" name="圖表 6">
                <a:extLst>
                  <a:ext uri="{FF2B5EF4-FFF2-40B4-BE49-F238E27FC236}">
                    <a16:creationId xmlns:a16="http://schemas.microsoft.com/office/drawing/2014/main" id="{8D6A8AD8-4D2E-189F-EAD6-44AECF58A7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95999" y="1868508"/>
                <a:ext cx="5000513" cy="392760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文字方塊 8">
            <a:extLst>
              <a:ext uri="{FF2B5EF4-FFF2-40B4-BE49-F238E27FC236}">
                <a16:creationId xmlns:a16="http://schemas.microsoft.com/office/drawing/2014/main" id="{1362F6DD-A9DF-FB0C-62BE-316426793F71}"/>
              </a:ext>
            </a:extLst>
          </p:cNvPr>
          <p:cNvSpPr txBox="1"/>
          <p:nvPr/>
        </p:nvSpPr>
        <p:spPr>
          <a:xfrm>
            <a:off x="6202345" y="1314510"/>
            <a:ext cx="2522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IOS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38561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6D34FF-C6B3-BD81-93F1-7364E7FA4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前提概要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D9FCF2-0F84-89EC-3388-E2A3F1E49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49303" cy="466725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需求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每週新用戶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180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日營收預測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資料需求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天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標的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180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日營收預測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實際應用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評估當週廣告是否會回本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困難點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付費率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5%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，大部分為免費活躍玩家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修改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b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實際目的是評估回本，如果有需要可以再轉換成 </a:t>
            </a:r>
            <a:r>
              <a:rPr lang="en-US" altLang="zh-TW" sz="1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ARPU</a:t>
            </a:r>
            <a:r>
              <a:rPr lang="zh-TW" altLang="en-US" sz="1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或 </a:t>
            </a:r>
            <a:r>
              <a:rPr lang="en-US" altLang="zh-TW" sz="1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CPI</a:t>
            </a:r>
            <a:r>
              <a:rPr lang="zh-TW" altLang="en-US" sz="1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的比較維度，此次模型</a:t>
            </a:r>
            <a:r>
              <a:rPr lang="zh-TW" altLang="en-US" sz="19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新增多種遊戲內詳細特徵、優化評估的方式、新增模型</a:t>
            </a:r>
            <a:endParaRPr lang="en-US" altLang="zh-TW" sz="19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0340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49030471-6678-293C-8DF1-33E43F047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425" y="1512685"/>
            <a:ext cx="4476750" cy="5257800"/>
          </a:xfrm>
          <a:prstGeom prst="rect">
            <a:avLst/>
          </a:prstGeom>
        </p:spPr>
      </p:pic>
      <p:sp>
        <p:nvSpPr>
          <p:cNvPr id="15" name="標題 1">
            <a:extLst>
              <a:ext uri="{FF2B5EF4-FFF2-40B4-BE49-F238E27FC236}">
                <a16:creationId xmlns:a16="http://schemas.microsoft.com/office/drawing/2014/main" id="{1494F6A7-20F0-5006-EB33-835AF388F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325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單週評估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98DD229-5F8C-F212-8E42-BC2A41137E70}"/>
              </a:ext>
            </a:extLst>
          </p:cNvPr>
          <p:cNvSpPr txBox="1"/>
          <p:nvPr/>
        </p:nvSpPr>
        <p:spPr>
          <a:xfrm>
            <a:off x="2176769" y="939874"/>
            <a:ext cx="138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R: 0.64</a:t>
            </a:r>
            <a:endParaRPr lang="zh-TW" altLang="en-US" dirty="0">
              <a:solidFill>
                <a:srgbClr val="FF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0898322-3198-E072-581F-9B67F0CA8C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8025" y="7747313"/>
            <a:ext cx="5838825" cy="2952750"/>
          </a:xfrm>
          <a:prstGeom prst="rect">
            <a:avLst/>
          </a:prstGeom>
        </p:spPr>
      </p:pic>
      <p:sp>
        <p:nvSpPr>
          <p:cNvPr id="5" name="右大括弧 4">
            <a:extLst>
              <a:ext uri="{FF2B5EF4-FFF2-40B4-BE49-F238E27FC236}">
                <a16:creationId xmlns:a16="http://schemas.microsoft.com/office/drawing/2014/main" id="{C85B14B9-0C28-3229-C786-C006DBE4829D}"/>
              </a:ext>
            </a:extLst>
          </p:cNvPr>
          <p:cNvSpPr/>
          <p:nvPr/>
        </p:nvSpPr>
        <p:spPr>
          <a:xfrm rot="16200000">
            <a:off x="2485698" y="875367"/>
            <a:ext cx="226204" cy="9936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D2FCF004-DC48-E29A-C251-64B043CC7E34}"/>
              </a:ext>
            </a:extLst>
          </p:cNvPr>
          <p:cNvSpPr txBox="1">
            <a:spLocks/>
          </p:cNvSpPr>
          <p:nvPr/>
        </p:nvSpPr>
        <p:spPr>
          <a:xfrm>
            <a:off x="5011511" y="2524839"/>
            <a:ext cx="8775699" cy="3206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儲值金額越少誤差越大</a:t>
            </a:r>
            <a:endParaRPr lang="en-US" altLang="zh-TW" sz="1800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分週誤差不穩定，</a:t>
            </a:r>
            <a:r>
              <a:rPr lang="zh-TW" altLang="en-US" sz="18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人數少時誤差大</a:t>
            </a:r>
            <a:endParaRPr lang="en-US" altLang="zh-TW" sz="1800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誤差範圍大，</a:t>
            </a:r>
            <a:r>
              <a:rPr lang="zh-TW" altLang="en-US" sz="18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只有相關性高 </a:t>
            </a:r>
            <a:r>
              <a:rPr lang="en-US" altLang="zh-TW" sz="18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0.6415</a:t>
            </a:r>
            <a:r>
              <a:rPr lang="zh-TW" altLang="en-US" sz="18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可以參考</a:t>
            </a:r>
            <a:endParaRPr lang="en-US" altLang="zh-TW" sz="18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F9552A4-24F8-19D2-C12A-166773229845}"/>
              </a:ext>
            </a:extLst>
          </p:cNvPr>
          <p:cNvSpPr/>
          <p:nvPr/>
        </p:nvSpPr>
        <p:spPr>
          <a:xfrm>
            <a:off x="1175656" y="2376411"/>
            <a:ext cx="2924071" cy="248699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9765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596864F-3EEB-4D43-2CBE-C85BF79E7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60" y="1313821"/>
            <a:ext cx="7829550" cy="3495675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8F53355D-AC02-E940-2F12-3ED0CE59E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325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雙週評估 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–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投廣期間較穩定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6591603-61EE-4AEC-C191-0B3CC561818F}"/>
              </a:ext>
            </a:extLst>
          </p:cNvPr>
          <p:cNvSpPr/>
          <p:nvPr/>
        </p:nvSpPr>
        <p:spPr>
          <a:xfrm>
            <a:off x="2391507" y="1597688"/>
            <a:ext cx="5004079" cy="53256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7E912A0-9A80-5A01-6B14-E3121DB2B3D2}"/>
              </a:ext>
            </a:extLst>
          </p:cNvPr>
          <p:cNvSpPr/>
          <p:nvPr/>
        </p:nvSpPr>
        <p:spPr>
          <a:xfrm>
            <a:off x="2391507" y="3749710"/>
            <a:ext cx="5004079" cy="762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1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9907F84-74EA-7C52-4D19-D34BB9E7CD0E}"/>
              </a:ext>
            </a:extLst>
          </p:cNvPr>
          <p:cNvSpPr txBox="1"/>
          <p:nvPr/>
        </p:nvSpPr>
        <p:spPr>
          <a:xfrm>
            <a:off x="947685" y="5060257"/>
            <a:ext cx="9372600" cy="959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</a:t>
            </a:r>
            <a:r>
              <a:rPr lang="zh-TW" altLang="en-US" sz="20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投放非</a:t>
            </a:r>
            <a:r>
              <a:rPr lang="en-US" altLang="zh-TW" sz="20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ASA</a:t>
            </a:r>
            <a:r>
              <a:rPr lang="zh-TW" altLang="en-US" sz="20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廣告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時，人數的增加可以讓</a:t>
            </a:r>
            <a:r>
              <a:rPr lang="zh-TW" altLang="en-US" sz="20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誤差降低</a:t>
            </a:r>
            <a:endParaRPr lang="en-US" altLang="zh-TW" sz="2000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反之只有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ASA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投放時可能誤差較大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630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E32BB099-A150-E2F0-9A29-7042BE432B58}"/>
              </a:ext>
            </a:extLst>
          </p:cNvPr>
          <p:cNvSpPr txBox="1">
            <a:spLocks/>
          </p:cNvSpPr>
          <p:nvPr/>
        </p:nvSpPr>
        <p:spPr>
          <a:xfrm>
            <a:off x="838200" y="60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實際使用狀況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FE16C93-D737-0644-D4D1-761472A10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13183"/>
            <a:ext cx="10773103" cy="30243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487FE2B1-7507-63D5-2220-EF74B3A8166B}"/>
              </a:ext>
            </a:extLst>
          </p:cNvPr>
          <p:cNvSpPr txBox="1"/>
          <p:nvPr/>
        </p:nvSpPr>
        <p:spPr>
          <a:xfrm>
            <a:off x="735723" y="4428118"/>
            <a:ext cx="916502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2022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月到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2024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月，模型對每個月的預測誤差分布如下（以百分比表示）：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最小值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(Min)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0.6%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第一四分位數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(Q1)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5.9%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中位數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(Median)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9.1%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第三四分位數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(Q3)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12.7%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最大值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(Max)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25.3%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預測與實際相關性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(R)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0.933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5288499-CF58-A917-85A1-2F1B890F8C72}"/>
              </a:ext>
            </a:extLst>
          </p:cNvPr>
          <p:cNvSpPr txBox="1"/>
          <p:nvPr/>
        </p:nvSpPr>
        <p:spPr>
          <a:xfrm>
            <a:off x="6096000" y="5390356"/>
            <a:ext cx="26932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總月份預測誤差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4.05%</a:t>
            </a:r>
            <a:endParaRPr lang="zh-TW" altLang="en-US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48417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圖表 3">
                <a:extLst>
                  <a:ext uri="{FF2B5EF4-FFF2-40B4-BE49-F238E27FC236}">
                    <a16:creationId xmlns:a16="http://schemas.microsoft.com/office/drawing/2014/main" id="{B3E116F9-3937-3A5A-0978-7BEF0F2EFC9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014690007"/>
                  </p:ext>
                </p:extLst>
              </p:nvPr>
            </p:nvGraphicFramePr>
            <p:xfrm>
              <a:off x="7550256" y="2739856"/>
              <a:ext cx="4015537" cy="339260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4" name="圖表 3">
                <a:extLst>
                  <a:ext uri="{FF2B5EF4-FFF2-40B4-BE49-F238E27FC236}">
                    <a16:creationId xmlns:a16="http://schemas.microsoft.com/office/drawing/2014/main" xmlns="" id="{B3E116F9-3937-3A5A-0978-7BEF0F2EFC9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50256" y="2739856"/>
                <a:ext cx="4015537" cy="3392609"/>
              </a:xfrm>
              <a:prstGeom prst="rect">
                <a:avLst/>
              </a:prstGeom>
            </p:spPr>
          </p:pic>
        </mc:Fallback>
      </mc:AlternateContent>
      <p:sp>
        <p:nvSpPr>
          <p:cNvPr id="2" name="標題 1">
            <a:extLst>
              <a:ext uri="{FF2B5EF4-FFF2-40B4-BE49-F238E27FC236}">
                <a16:creationId xmlns:a16="http://schemas.microsoft.com/office/drawing/2014/main" id="{505CB426-7EA2-C978-45D1-4BAFFDC28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617" y="157323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模型預測方式 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成效評估</a:t>
            </a: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22539D43-D801-9FA1-E8A8-D43305524221}"/>
              </a:ext>
            </a:extLst>
          </p:cNvPr>
          <p:cNvCxnSpPr>
            <a:cxnSpLocks/>
          </p:cNvCxnSpPr>
          <p:nvPr/>
        </p:nvCxnSpPr>
        <p:spPr>
          <a:xfrm flipV="1">
            <a:off x="630617" y="1482886"/>
            <a:ext cx="6570276" cy="78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7866B158-6CA8-BC3F-8E8B-0FA59747E5E4}"/>
              </a:ext>
            </a:extLst>
          </p:cNvPr>
          <p:cNvSpPr/>
          <p:nvPr/>
        </p:nvSpPr>
        <p:spPr>
          <a:xfrm>
            <a:off x="607440" y="1448105"/>
            <a:ext cx="40067" cy="695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 sz="105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8E265B3-E1D4-8D0A-6193-F72A4DDA1E2D}"/>
              </a:ext>
            </a:extLst>
          </p:cNvPr>
          <p:cNvSpPr/>
          <p:nvPr/>
        </p:nvSpPr>
        <p:spPr>
          <a:xfrm>
            <a:off x="7189607" y="1432136"/>
            <a:ext cx="45719" cy="8598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 sz="105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2BE3232-DE30-F4CC-BADA-CC56C98915A5}"/>
              </a:ext>
            </a:extLst>
          </p:cNvPr>
          <p:cNvSpPr/>
          <p:nvPr/>
        </p:nvSpPr>
        <p:spPr>
          <a:xfrm>
            <a:off x="647507" y="1519229"/>
            <a:ext cx="1826552" cy="41346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模型四個月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F4710F-D1B8-08FF-B0F6-603EEEDAD518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2819012" y="1724202"/>
            <a:ext cx="11051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27">
            <a:extLst>
              <a:ext uri="{FF2B5EF4-FFF2-40B4-BE49-F238E27FC236}">
                <a16:creationId xmlns:a16="http://schemas.microsoft.com/office/drawing/2014/main" id="{5B462566-B47F-2128-BFA9-2275ECB3A82C}"/>
              </a:ext>
            </a:extLst>
          </p:cNvPr>
          <p:cNvSpPr txBox="1"/>
          <p:nvPr/>
        </p:nvSpPr>
        <p:spPr>
          <a:xfrm>
            <a:off x="2857744" y="1717395"/>
            <a:ext cx="11687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180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天驗證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C1CE94D-9E96-3A32-BA3B-F01C808B2CD0}"/>
              </a:ext>
            </a:extLst>
          </p:cNvPr>
          <p:cNvSpPr/>
          <p:nvPr/>
        </p:nvSpPr>
        <p:spPr>
          <a:xfrm>
            <a:off x="3924200" y="1517471"/>
            <a:ext cx="1826552" cy="41346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FBC54863-F5AB-A638-E836-5CE037EBD594}"/>
              </a:ext>
            </a:extLst>
          </p:cNvPr>
          <p:cNvCxnSpPr>
            <a:cxnSpLocks/>
          </p:cNvCxnSpPr>
          <p:nvPr/>
        </p:nvCxnSpPr>
        <p:spPr>
          <a:xfrm>
            <a:off x="6052688" y="1720199"/>
            <a:ext cx="114820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5">
            <a:extLst>
              <a:ext uri="{FF2B5EF4-FFF2-40B4-BE49-F238E27FC236}">
                <a16:creationId xmlns:a16="http://schemas.microsoft.com/office/drawing/2014/main" id="{FD10CBCF-D9AE-1A7A-1EAC-3635B253FF2C}"/>
              </a:ext>
            </a:extLst>
          </p:cNvPr>
          <p:cNvSpPr txBox="1"/>
          <p:nvPr/>
        </p:nvSpPr>
        <p:spPr>
          <a:xfrm>
            <a:off x="6108723" y="1734695"/>
            <a:ext cx="1441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180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天驗證</a:t>
            </a: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A6AC8342-0E08-2002-89B2-18803F6D39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667"/>
          <a:stretch/>
        </p:blipFill>
        <p:spPr>
          <a:xfrm>
            <a:off x="7710172" y="844477"/>
            <a:ext cx="4015537" cy="1415984"/>
          </a:xfrm>
          <a:prstGeom prst="rect">
            <a:avLst/>
          </a:prstGeom>
        </p:spPr>
      </p:pic>
      <p:sp>
        <p:nvSpPr>
          <p:cNvPr id="29" name="文字方塊 28">
            <a:extLst>
              <a:ext uri="{FF2B5EF4-FFF2-40B4-BE49-F238E27FC236}">
                <a16:creationId xmlns:a16="http://schemas.microsoft.com/office/drawing/2014/main" id="{E132DB3F-00CB-70FE-BF53-554952C41123}"/>
              </a:ext>
            </a:extLst>
          </p:cNvPr>
          <p:cNvSpPr txBox="1"/>
          <p:nvPr/>
        </p:nvSpPr>
        <p:spPr>
          <a:xfrm>
            <a:off x="788276" y="6274676"/>
            <a:ext cx="5307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舊版預測不準確，統計預測比舊預測準很多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3F0C1106-DC91-3F48-6B08-6BF243903968}"/>
              </a:ext>
            </a:extLst>
          </p:cNvPr>
          <p:cNvSpPr txBox="1"/>
          <p:nvPr/>
        </p:nvSpPr>
        <p:spPr>
          <a:xfrm>
            <a:off x="7469735" y="6274676"/>
            <a:ext cx="3093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目標是要優於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統計預測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D06B1E80-3455-14CB-4760-2AED84D2D75B}"/>
              </a:ext>
            </a:extLst>
          </p:cNvPr>
          <p:cNvSpPr txBox="1"/>
          <p:nvPr/>
        </p:nvSpPr>
        <p:spPr>
          <a:xfrm>
            <a:off x="1560783" y="2443314"/>
            <a:ext cx="5637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14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統計預測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預測當週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天儲值 * 訓練期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180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天儲值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天儲值</a:t>
            </a:r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CD55A488-8940-AD84-169C-0FBDB11540A6}"/>
              </a:ext>
            </a:extLst>
          </p:cNvPr>
          <p:cNvCxnSpPr/>
          <p:nvPr/>
        </p:nvCxnSpPr>
        <p:spPr>
          <a:xfrm>
            <a:off x="2474059" y="1720199"/>
            <a:ext cx="336550" cy="0"/>
          </a:xfrm>
          <a:prstGeom prst="straightConnector1">
            <a:avLst/>
          </a:prstGeom>
          <a:ln w="31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195188E0-3C3B-29B2-9648-55EB3C5B897A}"/>
              </a:ext>
            </a:extLst>
          </p:cNvPr>
          <p:cNvCxnSpPr/>
          <p:nvPr/>
        </p:nvCxnSpPr>
        <p:spPr>
          <a:xfrm>
            <a:off x="5716138" y="1720199"/>
            <a:ext cx="336550" cy="0"/>
          </a:xfrm>
          <a:prstGeom prst="straightConnector1">
            <a:avLst/>
          </a:prstGeom>
          <a:ln w="31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5">
            <a:extLst>
              <a:ext uri="{FF2B5EF4-FFF2-40B4-BE49-F238E27FC236}">
                <a16:creationId xmlns:a16="http://schemas.microsoft.com/office/drawing/2014/main" id="{90D9FD1B-088C-69CE-78C6-858BCDA96C1D}"/>
              </a:ext>
            </a:extLst>
          </p:cNvPr>
          <p:cNvSpPr txBox="1"/>
          <p:nvPr/>
        </p:nvSpPr>
        <p:spPr>
          <a:xfrm>
            <a:off x="5708963" y="1482886"/>
            <a:ext cx="14415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天資料</a:t>
            </a:r>
          </a:p>
        </p:txBody>
      </p:sp>
      <p:sp>
        <p:nvSpPr>
          <p:cNvPr id="21" name="文字方塊 5">
            <a:extLst>
              <a:ext uri="{FF2B5EF4-FFF2-40B4-BE49-F238E27FC236}">
                <a16:creationId xmlns:a16="http://schemas.microsoft.com/office/drawing/2014/main" id="{5FA2CF2F-4986-F39E-253A-A37F85D312C7}"/>
              </a:ext>
            </a:extLst>
          </p:cNvPr>
          <p:cNvSpPr txBox="1"/>
          <p:nvPr/>
        </p:nvSpPr>
        <p:spPr>
          <a:xfrm>
            <a:off x="2438240" y="1489092"/>
            <a:ext cx="14415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天資料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1A80F587-E59A-D5AD-9E8B-F4FF02E2979C}"/>
              </a:ext>
            </a:extLst>
          </p:cNvPr>
          <p:cNvSpPr txBox="1"/>
          <p:nvPr/>
        </p:nvSpPr>
        <p:spPr>
          <a:xfrm>
            <a:off x="376079" y="1121077"/>
            <a:ext cx="669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1/1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092091B-92E1-7CED-E05A-12D8452BC4FD}"/>
              </a:ext>
            </a:extLst>
          </p:cNvPr>
          <p:cNvSpPr txBox="1"/>
          <p:nvPr/>
        </p:nvSpPr>
        <p:spPr>
          <a:xfrm>
            <a:off x="2160842" y="1080314"/>
            <a:ext cx="669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4/30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B0DB053-47B0-CACE-EE88-0389B2F7D4E2}"/>
              </a:ext>
            </a:extLst>
          </p:cNvPr>
          <p:cNvSpPr/>
          <p:nvPr/>
        </p:nvSpPr>
        <p:spPr>
          <a:xfrm>
            <a:off x="2455627" y="1440183"/>
            <a:ext cx="40067" cy="695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 sz="105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602B065-BEB1-0F26-C1DD-92B3F1E0D504}"/>
              </a:ext>
            </a:extLst>
          </p:cNvPr>
          <p:cNvSpPr/>
          <p:nvPr/>
        </p:nvSpPr>
        <p:spPr>
          <a:xfrm>
            <a:off x="3915655" y="1436798"/>
            <a:ext cx="40067" cy="695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 sz="105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28FEF4B6-F750-BFEE-6BAF-AB3D9306EB9F}"/>
              </a:ext>
            </a:extLst>
          </p:cNvPr>
          <p:cNvSpPr txBox="1"/>
          <p:nvPr/>
        </p:nvSpPr>
        <p:spPr>
          <a:xfrm>
            <a:off x="3681712" y="1051435"/>
            <a:ext cx="669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11/1</a:t>
            </a:r>
            <a:endParaRPr lang="zh-TW" altLang="en-US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E2C61A21-5301-A712-8ACC-78B15B3859C2}"/>
              </a:ext>
            </a:extLst>
          </p:cNvPr>
          <p:cNvSpPr txBox="1"/>
          <p:nvPr/>
        </p:nvSpPr>
        <p:spPr>
          <a:xfrm>
            <a:off x="5375683" y="1056980"/>
            <a:ext cx="894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11/30</a:t>
            </a:r>
            <a:endParaRPr lang="zh-TW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0F43561-8319-0006-3525-75FB9A1D2A14}"/>
              </a:ext>
            </a:extLst>
          </p:cNvPr>
          <p:cNvSpPr/>
          <p:nvPr/>
        </p:nvSpPr>
        <p:spPr>
          <a:xfrm>
            <a:off x="5737240" y="1437122"/>
            <a:ext cx="40067" cy="695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 sz="105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3" name="圖片 32">
            <a:extLst>
              <a:ext uri="{FF2B5EF4-FFF2-40B4-BE49-F238E27FC236}">
                <a16:creationId xmlns:a16="http://schemas.microsoft.com/office/drawing/2014/main" id="{409BE460-68F0-3827-8BC9-5CB69C45B2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083" y="2733173"/>
            <a:ext cx="660082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51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群組 162">
            <a:extLst>
              <a:ext uri="{FF2B5EF4-FFF2-40B4-BE49-F238E27FC236}">
                <a16:creationId xmlns:a16="http://schemas.microsoft.com/office/drawing/2014/main" id="{D4F39342-14CF-FF57-100B-AC6C389C7868}"/>
              </a:ext>
            </a:extLst>
          </p:cNvPr>
          <p:cNvGrpSpPr/>
          <p:nvPr/>
        </p:nvGrpSpPr>
        <p:grpSpPr>
          <a:xfrm>
            <a:off x="9085707" y="1793473"/>
            <a:ext cx="2276273" cy="1839185"/>
            <a:chOff x="8794281" y="1916628"/>
            <a:chExt cx="2276273" cy="1839185"/>
          </a:xfrm>
        </p:grpSpPr>
        <p:grpSp>
          <p:nvGrpSpPr>
            <p:cNvPr id="108" name="그룹 1115">
              <a:extLst>
                <a:ext uri="{FF2B5EF4-FFF2-40B4-BE49-F238E27FC236}">
                  <a16:creationId xmlns:a16="http://schemas.microsoft.com/office/drawing/2014/main" id="{B97AC565-4848-DA7F-A247-B4095F80B782}"/>
                </a:ext>
              </a:extLst>
            </p:cNvPr>
            <p:cNvGrpSpPr/>
            <p:nvPr/>
          </p:nvGrpSpPr>
          <p:grpSpPr>
            <a:xfrm>
              <a:off x="8794281" y="1916628"/>
              <a:ext cx="2276273" cy="1839185"/>
              <a:chOff x="1138612" y="3947220"/>
              <a:chExt cx="2276273" cy="1839185"/>
            </a:xfrm>
          </p:grpSpPr>
          <p:sp>
            <p:nvSpPr>
              <p:cNvPr id="128" name="Parallelogram 45">
                <a:extLst>
                  <a:ext uri="{FF2B5EF4-FFF2-40B4-BE49-F238E27FC236}">
                    <a16:creationId xmlns:a16="http://schemas.microsoft.com/office/drawing/2014/main" id="{BD26A101-3D51-02E3-4629-DCF6FD0738DF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9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BF0CD63B-C224-9DEC-655C-B4F98EA78CA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0" name="화살표: 오각형 1137">
                <a:extLst>
                  <a:ext uri="{FF2B5EF4-FFF2-40B4-BE49-F238E27FC236}">
                    <a16:creationId xmlns:a16="http://schemas.microsoft.com/office/drawing/2014/main" id="{D7FC54C4-6AEB-EE6B-9A65-0D4443585A14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2" name="Rectangle 58">
              <a:extLst>
                <a:ext uri="{FF2B5EF4-FFF2-40B4-BE49-F238E27FC236}">
                  <a16:creationId xmlns:a16="http://schemas.microsoft.com/office/drawing/2014/main" id="{F045C1D0-BEC6-0D3D-D56C-5FA61771C11E}"/>
                </a:ext>
              </a:extLst>
            </p:cNvPr>
            <p:cNvSpPr/>
            <p:nvPr/>
          </p:nvSpPr>
          <p:spPr>
            <a:xfrm>
              <a:off x="8993809" y="2545175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實際測試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62" name="群組 161">
            <a:extLst>
              <a:ext uri="{FF2B5EF4-FFF2-40B4-BE49-F238E27FC236}">
                <a16:creationId xmlns:a16="http://schemas.microsoft.com/office/drawing/2014/main" id="{675B10EF-0EAF-BC3E-97FB-35C693B59AED}"/>
              </a:ext>
            </a:extLst>
          </p:cNvPr>
          <p:cNvGrpSpPr/>
          <p:nvPr/>
        </p:nvGrpSpPr>
        <p:grpSpPr>
          <a:xfrm>
            <a:off x="7066426" y="1822723"/>
            <a:ext cx="2276273" cy="1839185"/>
            <a:chOff x="6881003" y="2506338"/>
            <a:chExt cx="2276273" cy="1839185"/>
          </a:xfrm>
        </p:grpSpPr>
        <p:grpSp>
          <p:nvGrpSpPr>
            <p:cNvPr id="109" name="그룹 1116">
              <a:extLst>
                <a:ext uri="{FF2B5EF4-FFF2-40B4-BE49-F238E27FC236}">
                  <a16:creationId xmlns:a16="http://schemas.microsoft.com/office/drawing/2014/main" id="{E3736D57-3F4D-B5BC-9136-4BE61A0A05BE}"/>
                </a:ext>
              </a:extLst>
            </p:cNvPr>
            <p:cNvGrpSpPr/>
            <p:nvPr/>
          </p:nvGrpSpPr>
          <p:grpSpPr>
            <a:xfrm>
              <a:off x="6881003" y="2506338"/>
              <a:ext cx="2276273" cy="1839185"/>
              <a:chOff x="1138612" y="3947220"/>
              <a:chExt cx="2276273" cy="1839185"/>
            </a:xfrm>
          </p:grpSpPr>
          <p:sp>
            <p:nvSpPr>
              <p:cNvPr id="125" name="Parallelogram 45">
                <a:extLst>
                  <a:ext uri="{FF2B5EF4-FFF2-40B4-BE49-F238E27FC236}">
                    <a16:creationId xmlns:a16="http://schemas.microsoft.com/office/drawing/2014/main" id="{07889067-2475-ABE9-79D0-FD3EE9176A80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6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AFA279AE-834E-2F5B-0E4F-E2BEF5B8730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7" name="화살표: 오각형 1134">
                <a:extLst>
                  <a:ext uri="{FF2B5EF4-FFF2-40B4-BE49-F238E27FC236}">
                    <a16:creationId xmlns:a16="http://schemas.microsoft.com/office/drawing/2014/main" id="{23FEA1D0-E211-F685-22CE-7129F429D56D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5" name="Rectangle 58">
              <a:extLst>
                <a:ext uri="{FF2B5EF4-FFF2-40B4-BE49-F238E27FC236}">
                  <a16:creationId xmlns:a16="http://schemas.microsoft.com/office/drawing/2014/main" id="{87D3A08E-0E82-59A1-44B8-F7E57A277CAF}"/>
                </a:ext>
              </a:extLst>
            </p:cNvPr>
            <p:cNvSpPr/>
            <p:nvPr/>
          </p:nvSpPr>
          <p:spPr>
            <a:xfrm>
              <a:off x="6963278" y="3108921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模型訓練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sp>
        <p:nvSpPr>
          <p:cNvPr id="157" name="TextBox 1164">
            <a:extLst>
              <a:ext uri="{FF2B5EF4-FFF2-40B4-BE49-F238E27FC236}">
                <a16:creationId xmlns:a16="http://schemas.microsoft.com/office/drawing/2014/main" id="{2EF47250-C1C6-A8C7-3702-3B7C2E18BB90}"/>
              </a:ext>
            </a:extLst>
          </p:cNvPr>
          <p:cNvSpPr txBox="1"/>
          <p:nvPr/>
        </p:nvSpPr>
        <p:spPr>
          <a:xfrm>
            <a:off x="1084044" y="3242757"/>
            <a:ext cx="2334585" cy="30419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時區修正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新增綜合特徵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新增斜率特徵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新增類別變數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類別變數轉數值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</a:endParaRPr>
          </a:p>
        </p:txBody>
      </p:sp>
      <p:grpSp>
        <p:nvGrpSpPr>
          <p:cNvPr id="161" name="群組 160">
            <a:extLst>
              <a:ext uri="{FF2B5EF4-FFF2-40B4-BE49-F238E27FC236}">
                <a16:creationId xmlns:a16="http://schemas.microsoft.com/office/drawing/2014/main" id="{77891C34-1835-590B-499A-CE3D0C735EFB}"/>
              </a:ext>
            </a:extLst>
          </p:cNvPr>
          <p:cNvGrpSpPr/>
          <p:nvPr/>
        </p:nvGrpSpPr>
        <p:grpSpPr>
          <a:xfrm>
            <a:off x="4989681" y="1837532"/>
            <a:ext cx="2276273" cy="1839185"/>
            <a:chOff x="4967726" y="3096047"/>
            <a:chExt cx="2276273" cy="1839185"/>
          </a:xfrm>
        </p:grpSpPr>
        <p:grpSp>
          <p:nvGrpSpPr>
            <p:cNvPr id="110" name="그룹 1117">
              <a:extLst>
                <a:ext uri="{FF2B5EF4-FFF2-40B4-BE49-F238E27FC236}">
                  <a16:creationId xmlns:a16="http://schemas.microsoft.com/office/drawing/2014/main" id="{FDE98A17-6D23-842D-3909-8999446727BE}"/>
                </a:ext>
              </a:extLst>
            </p:cNvPr>
            <p:cNvGrpSpPr/>
            <p:nvPr/>
          </p:nvGrpSpPr>
          <p:grpSpPr>
            <a:xfrm>
              <a:off x="4967726" y="3096047"/>
              <a:ext cx="2276273" cy="1839185"/>
              <a:chOff x="1138612" y="3947220"/>
              <a:chExt cx="2276273" cy="1839185"/>
            </a:xfrm>
          </p:grpSpPr>
          <p:sp>
            <p:nvSpPr>
              <p:cNvPr id="122" name="Parallelogram 45">
                <a:extLst>
                  <a:ext uri="{FF2B5EF4-FFF2-40B4-BE49-F238E27FC236}">
                    <a16:creationId xmlns:a16="http://schemas.microsoft.com/office/drawing/2014/main" id="{D424DFBD-7977-4A99-133D-F4E5229D419A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3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BA658DF8-4FFD-2E98-CCB6-418BB14EFC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4" name="화살표: 오각형 1131">
                <a:extLst>
                  <a:ext uri="{FF2B5EF4-FFF2-40B4-BE49-F238E27FC236}">
                    <a16:creationId xmlns:a16="http://schemas.microsoft.com/office/drawing/2014/main" id="{36C55C76-01B7-A204-00B7-367A65C6EB11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4" name="Rectangle 58">
              <a:extLst>
                <a:ext uri="{FF2B5EF4-FFF2-40B4-BE49-F238E27FC236}">
                  <a16:creationId xmlns:a16="http://schemas.microsoft.com/office/drawing/2014/main" id="{AADFEFC8-CA60-F7C4-9D91-BCE5191C5CD3}"/>
                </a:ext>
              </a:extLst>
            </p:cNvPr>
            <p:cNvSpPr/>
            <p:nvPr/>
          </p:nvSpPr>
          <p:spPr>
            <a:xfrm>
              <a:off x="5114186" y="3720678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正規化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60" name="群組 159">
            <a:extLst>
              <a:ext uri="{FF2B5EF4-FFF2-40B4-BE49-F238E27FC236}">
                <a16:creationId xmlns:a16="http://schemas.microsoft.com/office/drawing/2014/main" id="{121881F5-4941-F2F8-4AFC-A5F93E95C1B5}"/>
              </a:ext>
            </a:extLst>
          </p:cNvPr>
          <p:cNvGrpSpPr/>
          <p:nvPr/>
        </p:nvGrpSpPr>
        <p:grpSpPr>
          <a:xfrm>
            <a:off x="2918488" y="1791606"/>
            <a:ext cx="2276273" cy="1839185"/>
            <a:chOff x="3054449" y="3685756"/>
            <a:chExt cx="2276273" cy="1839185"/>
          </a:xfrm>
        </p:grpSpPr>
        <p:grpSp>
          <p:nvGrpSpPr>
            <p:cNvPr id="111" name="그룹 1118">
              <a:extLst>
                <a:ext uri="{FF2B5EF4-FFF2-40B4-BE49-F238E27FC236}">
                  <a16:creationId xmlns:a16="http://schemas.microsoft.com/office/drawing/2014/main" id="{28591F39-281C-81DC-13B4-F4B603591EA3}"/>
                </a:ext>
              </a:extLst>
            </p:cNvPr>
            <p:cNvGrpSpPr/>
            <p:nvPr/>
          </p:nvGrpSpPr>
          <p:grpSpPr>
            <a:xfrm>
              <a:off x="3054449" y="3685756"/>
              <a:ext cx="2276273" cy="1839185"/>
              <a:chOff x="1138612" y="3947220"/>
              <a:chExt cx="2276273" cy="1839185"/>
            </a:xfrm>
          </p:grpSpPr>
          <p:sp>
            <p:nvSpPr>
              <p:cNvPr id="119" name="Parallelogram 45">
                <a:extLst>
                  <a:ext uri="{FF2B5EF4-FFF2-40B4-BE49-F238E27FC236}">
                    <a16:creationId xmlns:a16="http://schemas.microsoft.com/office/drawing/2014/main" id="{1E328D93-D4D2-BB39-2FDA-F9AAB9FADB3B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0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846633A3-F507-6DD2-6A2F-51F6669BF5D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1" name="화살표: 오각형 1128">
                <a:extLst>
                  <a:ext uri="{FF2B5EF4-FFF2-40B4-BE49-F238E27FC236}">
                    <a16:creationId xmlns:a16="http://schemas.microsoft.com/office/drawing/2014/main" id="{BB7156C5-CB80-B00F-CA69-AEDA4E1A5F59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8" name="Rectangle 58">
              <a:extLst>
                <a:ext uri="{FF2B5EF4-FFF2-40B4-BE49-F238E27FC236}">
                  <a16:creationId xmlns:a16="http://schemas.microsoft.com/office/drawing/2014/main" id="{275F86A6-A7CB-A456-61DF-3D5A848EFF11}"/>
                </a:ext>
              </a:extLst>
            </p:cNvPr>
            <p:cNvSpPr/>
            <p:nvPr/>
          </p:nvSpPr>
          <p:spPr>
            <a:xfrm>
              <a:off x="3201610" y="4297961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特徵評估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58" name="群組 157">
            <a:extLst>
              <a:ext uri="{FF2B5EF4-FFF2-40B4-BE49-F238E27FC236}">
                <a16:creationId xmlns:a16="http://schemas.microsoft.com/office/drawing/2014/main" id="{F583A239-50DE-C749-765A-534C4B312E54}"/>
              </a:ext>
            </a:extLst>
          </p:cNvPr>
          <p:cNvGrpSpPr/>
          <p:nvPr/>
        </p:nvGrpSpPr>
        <p:grpSpPr>
          <a:xfrm>
            <a:off x="838200" y="1820856"/>
            <a:ext cx="2276273" cy="1839185"/>
            <a:chOff x="1141172" y="4275466"/>
            <a:chExt cx="2276273" cy="1839185"/>
          </a:xfrm>
        </p:grpSpPr>
        <p:grpSp>
          <p:nvGrpSpPr>
            <p:cNvPr id="112" name="그룹 1119">
              <a:extLst>
                <a:ext uri="{FF2B5EF4-FFF2-40B4-BE49-F238E27FC236}">
                  <a16:creationId xmlns:a16="http://schemas.microsoft.com/office/drawing/2014/main" id="{3CD66826-38F3-1D40-A6E0-33E36CAF53B5}"/>
                </a:ext>
              </a:extLst>
            </p:cNvPr>
            <p:cNvGrpSpPr/>
            <p:nvPr/>
          </p:nvGrpSpPr>
          <p:grpSpPr>
            <a:xfrm>
              <a:off x="1141172" y="4275466"/>
              <a:ext cx="2276273" cy="1839185"/>
              <a:chOff x="1138612" y="3947220"/>
              <a:chExt cx="2276273" cy="1839185"/>
            </a:xfrm>
          </p:grpSpPr>
          <p:sp>
            <p:nvSpPr>
              <p:cNvPr id="116" name="Parallelogram 45">
                <a:extLst>
                  <a:ext uri="{FF2B5EF4-FFF2-40B4-BE49-F238E27FC236}">
                    <a16:creationId xmlns:a16="http://schemas.microsoft.com/office/drawing/2014/main" id="{174019D5-9952-5BFD-C587-87D7AA0B74EA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17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9971569B-EFD7-8BC4-914B-95504C01D9F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8" name="화살표: 오각형 1125">
                <a:extLst>
                  <a:ext uri="{FF2B5EF4-FFF2-40B4-BE49-F238E27FC236}">
                    <a16:creationId xmlns:a16="http://schemas.microsoft.com/office/drawing/2014/main" id="{345FE452-8E22-BB6E-A684-34C1CD5115FD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1" name="Rectangle 58">
              <a:extLst>
                <a:ext uri="{FF2B5EF4-FFF2-40B4-BE49-F238E27FC236}">
                  <a16:creationId xmlns:a16="http://schemas.microsoft.com/office/drawing/2014/main" id="{1BEA51D0-C6E3-B5EA-DF51-9B31CB74A0EB}"/>
                </a:ext>
              </a:extLst>
            </p:cNvPr>
            <p:cNvSpPr/>
            <p:nvPr/>
          </p:nvSpPr>
          <p:spPr>
            <a:xfrm>
              <a:off x="1189232" y="4887671"/>
              <a:ext cx="180765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資料前處理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sp>
        <p:nvSpPr>
          <p:cNvPr id="3" name="標題 1">
            <a:extLst>
              <a:ext uri="{FF2B5EF4-FFF2-40B4-BE49-F238E27FC236}">
                <a16:creationId xmlns:a16="http://schemas.microsoft.com/office/drawing/2014/main" id="{E63A1A88-992D-DA52-58C0-C6C9FEB54655}"/>
              </a:ext>
            </a:extLst>
          </p:cNvPr>
          <p:cNvSpPr txBox="1">
            <a:spLocks/>
          </p:cNvSpPr>
          <p:nvPr/>
        </p:nvSpPr>
        <p:spPr>
          <a:xfrm>
            <a:off x="838200" y="710180"/>
            <a:ext cx="10515600" cy="6367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模型預測步驟</a:t>
            </a:r>
          </a:p>
        </p:txBody>
      </p:sp>
    </p:spTree>
    <p:extLst>
      <p:ext uri="{BB962C8B-B14F-4D97-AF65-F5344CB8AC3E}">
        <p14:creationId xmlns:p14="http://schemas.microsoft.com/office/powerpoint/2010/main" val="1282252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BC22FD-47C1-6EA9-4D4B-39338AA2F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864" y="1566890"/>
            <a:ext cx="3180515" cy="4970544"/>
          </a:xfr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400" u="none" strike="noStrike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玩排位賽間隔</a:t>
            </a:r>
            <a:endParaRPr lang="en-US" altLang="zh-TW" sz="1400" u="none" strike="noStrike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TW" altLang="en-US" sz="1400" u="none" strike="noStrike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玩排位賽次數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TW" altLang="en-US" sz="1400" u="none" strike="noStrike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玩排位賽勝率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400" u="none" strike="noStrike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玩一般對戰間隔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400" u="none" strike="noStrike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玩一般對戰次數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400" u="none" strike="noStrike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玩一般對戰勝率</a:t>
            </a:r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上線時間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登入次數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點後第一次登入時間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最大等級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最大球員等級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是否技能升級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是否有抽任意物品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球員、卡片、活動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indent="0">
              <a:buNone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是否消耗或獲取鑽石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是否完成任務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日、週、挑戰</a:t>
            </a:r>
            <a:r>
              <a:rPr lang="en-US" altLang="zh-TW" sz="1400" strike="sngStrik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1400" strike="sngStrike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5B44A0A9-AD1F-D527-B8EE-E687978920A7}"/>
              </a:ext>
            </a:extLst>
          </p:cNvPr>
          <p:cNvSpPr txBox="1">
            <a:spLocks/>
          </p:cNvSpPr>
          <p:nvPr/>
        </p:nvSpPr>
        <p:spPr>
          <a:xfrm>
            <a:off x="595312" y="494133"/>
            <a:ext cx="5486659" cy="5413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模型特徵</a:t>
            </a:r>
          </a:p>
        </p:txBody>
      </p:sp>
      <p:sp>
        <p:nvSpPr>
          <p:cNvPr id="5" name="箭號: 向右 4">
            <a:extLst>
              <a:ext uri="{FF2B5EF4-FFF2-40B4-BE49-F238E27FC236}">
                <a16:creationId xmlns:a16="http://schemas.microsoft.com/office/drawing/2014/main" id="{6FCF1E84-D47C-3E4A-52A8-EFC5B7C5F27B}"/>
              </a:ext>
            </a:extLst>
          </p:cNvPr>
          <p:cNvSpPr/>
          <p:nvPr/>
        </p:nvSpPr>
        <p:spPr>
          <a:xfrm>
            <a:off x="4089339" y="3303953"/>
            <a:ext cx="658531" cy="110747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95A81BE-9865-B997-B81C-8FAA0E8025B5}"/>
              </a:ext>
            </a:extLst>
          </p:cNvPr>
          <p:cNvSpPr txBox="1"/>
          <p:nvPr/>
        </p:nvSpPr>
        <p:spPr>
          <a:xfrm>
            <a:off x="760864" y="1129553"/>
            <a:ext cx="1147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舊版特徵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CF6EC84-1D4B-55BE-395B-76AB68DD7624}"/>
              </a:ext>
            </a:extLst>
          </p:cNvPr>
          <p:cNvSpPr txBox="1"/>
          <p:nvPr/>
        </p:nvSpPr>
        <p:spPr>
          <a:xfrm>
            <a:off x="5235919" y="1003738"/>
            <a:ext cx="5844833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登入、上線類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每日登入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七天登入幾天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最大連續幾天登入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每日上線時間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平均日上線時長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上線時長斜率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上線時長正斜率次數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點後第一次登入時間斜率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點後第一次登入時間正斜率次數</a:t>
            </a:r>
            <a:b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200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第一次登入選擇職業  </a:t>
            </a:r>
            <a:endParaRPr lang="en-US" altLang="zh-TW" sz="1200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訓練類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最大訓練階級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順練階級斜率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順練階級斜率正負斜率次數</a:t>
            </a:r>
            <a:endParaRPr lang="en-US" altLang="zh-TW" sz="12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技能升級總次數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達到技能滿級總數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最大球員評價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最大球員突破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任務類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日任務完成總數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日任務完成斜率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日任務完成正斜率次數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其他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國家</a:t>
            </a:r>
            <a:endParaRPr lang="en-US" altLang="zh-TW" sz="1200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平台</a:t>
            </a:r>
            <a:endParaRPr lang="en-US" altLang="zh-TW" sz="1200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8FE2757-E374-9AAA-21FE-101B82AB9A4E}"/>
              </a:ext>
            </a:extLst>
          </p:cNvPr>
          <p:cNvSpPr/>
          <p:nvPr/>
        </p:nvSpPr>
        <p:spPr>
          <a:xfrm>
            <a:off x="3736732" y="341804"/>
            <a:ext cx="201335" cy="218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F8E4266-2972-1665-694D-58D214A70B41}"/>
              </a:ext>
            </a:extLst>
          </p:cNvPr>
          <p:cNvSpPr/>
          <p:nvPr/>
        </p:nvSpPr>
        <p:spPr>
          <a:xfrm>
            <a:off x="3736732" y="679998"/>
            <a:ext cx="201335" cy="21811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4D05B38-4952-3607-38DF-77C024717A86}"/>
              </a:ext>
            </a:extLst>
          </p:cNvPr>
          <p:cNvSpPr txBox="1"/>
          <p:nvPr/>
        </p:nvSpPr>
        <p:spPr>
          <a:xfrm>
            <a:off x="3970999" y="288884"/>
            <a:ext cx="126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每日數據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38B9592E-DE15-27A8-7C74-7261D19B356A}"/>
              </a:ext>
            </a:extLst>
          </p:cNvPr>
          <p:cNvSpPr txBox="1"/>
          <p:nvPr/>
        </p:nvSpPr>
        <p:spPr>
          <a:xfrm>
            <a:off x="3970999" y="633862"/>
            <a:ext cx="126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整合數據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927D151B-DE50-DD66-8A3E-D65BF7C03EF5}"/>
              </a:ext>
            </a:extLst>
          </p:cNvPr>
          <p:cNvSpPr txBox="1"/>
          <p:nvPr/>
        </p:nvSpPr>
        <p:spPr>
          <a:xfrm>
            <a:off x="7879915" y="934182"/>
            <a:ext cx="2759859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對戰類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對戰次數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對戰平均每天次數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對戰次數斜率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對戰次數斜率次數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對戰總勝率 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一般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牌位百分比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一般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牌位類別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(70%up) </a:t>
            </a: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間隔少於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分鐘場次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間隔少於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分鐘場次 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間隔場次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ping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值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是否有真人對戰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真人對戰場次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真人對戰場次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總場次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真人對戰勝率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真人對戰評價差異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對戰評價差異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儲值、廣告類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首儲日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首儲金額</a:t>
            </a:r>
            <a:endParaRPr lang="en-US" altLang="zh-TW" sz="1200" strike="sngStrik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日總付費金額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日總儲值次數</a:t>
            </a:r>
            <a:endParaRPr lang="en-US" altLang="zh-TW" sz="1200" strike="sngStrik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平均每日儲值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儲值金額斜率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儲值金額正負斜率加總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首點廣告日 </a:t>
            </a:r>
          </a:p>
          <a:p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日總廣告金額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平均每日廣告點擊次數</a:t>
            </a:r>
            <a:b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廣告點擊斜率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廣告點擊正斜率次數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8B3A72A-A426-71DF-57C4-54315F6BBD95}"/>
              </a:ext>
            </a:extLst>
          </p:cNvPr>
          <p:cNvSpPr txBox="1"/>
          <p:nvPr/>
        </p:nvSpPr>
        <p:spPr>
          <a:xfrm>
            <a:off x="10188872" y="900108"/>
            <a:ext cx="178439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一次性鑽石消費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技能槽 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(1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個、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月卡 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(7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天、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戰令通行證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普通、進階</a:t>
            </a:r>
            <a: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br>
              <a:rPr lang="en-US" altLang="zh-TW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日常戰令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鑽石總消費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球員金幣、銀幣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金星、銀星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鑽石轉盤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購買球員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永久商店限購購買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球員簽約商店購買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購買服裝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戰令商店經驗購買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球員突破商店購買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花式動作商店購買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菁英卡牌商店 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時裝選擇屬性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兌換金幣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FE9EB7D-1591-768D-262F-775211EB3A7A}"/>
              </a:ext>
            </a:extLst>
          </p:cNvPr>
          <p:cNvSpPr txBox="1"/>
          <p:nvPr/>
        </p:nvSpPr>
        <p:spPr>
          <a:xfrm>
            <a:off x="10201937" y="4810958"/>
            <a:ext cx="2458398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綜合性鑽石消費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鑽石消費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總消耗鑽石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平均每日消耗鑽石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鑽石消耗斜率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鑽石消耗正負斜率次數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總消耗綁鑽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平均每日消耗綁鑽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綁鑽消耗斜率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綁鑽消耗正負斜率次數</a:t>
            </a:r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F9D61DF-6405-9D70-18DE-CB40F51B3861}"/>
              </a:ext>
            </a:extLst>
          </p:cNvPr>
          <p:cNvSpPr/>
          <p:nvPr/>
        </p:nvSpPr>
        <p:spPr>
          <a:xfrm>
            <a:off x="3736732" y="1054088"/>
            <a:ext cx="201335" cy="21811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34D2981-EF9D-2FEF-C920-EB2CBDA32343}"/>
              </a:ext>
            </a:extLst>
          </p:cNvPr>
          <p:cNvSpPr txBox="1"/>
          <p:nvPr/>
        </p:nvSpPr>
        <p:spPr>
          <a:xfrm>
            <a:off x="3970999" y="1007952"/>
            <a:ext cx="126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類別數據</a:t>
            </a:r>
          </a:p>
        </p:txBody>
      </p:sp>
    </p:spTree>
    <p:extLst>
      <p:ext uri="{BB962C8B-B14F-4D97-AF65-F5344CB8AC3E}">
        <p14:creationId xmlns:p14="http://schemas.microsoft.com/office/powerpoint/2010/main" val="339863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F412C45-2BB6-B98F-6A70-BEA9CE972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620" y="1651606"/>
            <a:ext cx="5867570" cy="321136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F6C186BD-F979-C90E-8AEE-8BB9DB5DAACB}"/>
              </a:ext>
            </a:extLst>
          </p:cNvPr>
          <p:cNvSpPr txBox="1"/>
          <p:nvPr/>
        </p:nvSpPr>
        <p:spPr>
          <a:xfrm>
            <a:off x="706773" y="1251497"/>
            <a:ext cx="2745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排位賽次數</a:t>
            </a:r>
            <a:endParaRPr lang="zh-TW" alt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1ABB9B0-C59C-A7E9-37EB-6653391111DA}"/>
              </a:ext>
            </a:extLst>
          </p:cNvPr>
          <p:cNvSpPr txBox="1"/>
          <p:nvPr/>
        </p:nvSpPr>
        <p:spPr>
          <a:xfrm>
            <a:off x="799620" y="5057593"/>
            <a:ext cx="7477605" cy="1022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只有一天資料以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表示，表示無法觀察有沒有越完越多或少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4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排位賽次數斜率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無法兼顧天數，由</a:t>
            </a:r>
            <a:r>
              <a:rPr lang="zh-TW" altLang="en-US" sz="14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七天登入幾天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14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正負斜率次數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來協助判斷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9A5F83FE-B542-E1A1-871D-918D7FCDABA2}"/>
              </a:ext>
            </a:extLst>
          </p:cNvPr>
          <p:cNvCxnSpPr/>
          <p:nvPr/>
        </p:nvCxnSpPr>
        <p:spPr>
          <a:xfrm>
            <a:off x="6037452" y="4096187"/>
            <a:ext cx="629738" cy="21182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759B212-E71C-59D7-D189-5FFA1B32C184}"/>
              </a:ext>
            </a:extLst>
          </p:cNvPr>
          <p:cNvSpPr txBox="1"/>
          <p:nvPr/>
        </p:nvSpPr>
        <p:spPr>
          <a:xfrm>
            <a:off x="6667190" y="4097278"/>
            <a:ext cx="12428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12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sz="12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表示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EB749C8-10F4-0B64-AC83-906E4C09D210}"/>
              </a:ext>
            </a:extLst>
          </p:cNvPr>
          <p:cNvSpPr txBox="1">
            <a:spLocks/>
          </p:cNvSpPr>
          <p:nvPr/>
        </p:nvSpPr>
        <p:spPr>
          <a:xfrm>
            <a:off x="595312" y="494133"/>
            <a:ext cx="10006013" cy="5413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模型新特徵類型 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–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斜率、正負斜率加總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491B6CB5-9AEC-4230-CFBD-EBE7363C3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7510" y="1651606"/>
            <a:ext cx="965117" cy="3211363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427D84C-B662-9768-B214-6D36F63D9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9807" y="1651606"/>
            <a:ext cx="965117" cy="3211363"/>
          </a:xfrm>
          <a:prstGeom prst="rect">
            <a:avLst/>
          </a:prstGeom>
        </p:spPr>
      </p:pic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FA6CB899-C925-EE0B-A524-981942A0CE0A}"/>
              </a:ext>
            </a:extLst>
          </p:cNvPr>
          <p:cNvSpPr/>
          <p:nvPr/>
        </p:nvSpPr>
        <p:spPr>
          <a:xfrm>
            <a:off x="6037452" y="1590051"/>
            <a:ext cx="3649473" cy="541324"/>
          </a:xfrm>
          <a:prstGeom prst="round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E2F6F72B-182B-FE1C-860B-0998BD824B34}"/>
              </a:ext>
            </a:extLst>
          </p:cNvPr>
          <p:cNvSpPr/>
          <p:nvPr/>
        </p:nvSpPr>
        <p:spPr>
          <a:xfrm>
            <a:off x="6037451" y="2202371"/>
            <a:ext cx="3649473" cy="541324"/>
          </a:xfrm>
          <a:prstGeom prst="round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7FD91528-7E14-9644-D8C5-AF79985CCFE3}"/>
              </a:ext>
            </a:extLst>
          </p:cNvPr>
          <p:cNvSpPr/>
          <p:nvPr/>
        </p:nvSpPr>
        <p:spPr>
          <a:xfrm>
            <a:off x="6037450" y="3903949"/>
            <a:ext cx="3649473" cy="541324"/>
          </a:xfrm>
          <a:prstGeom prst="round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BD94589C-252D-B90B-18F9-18911291BCDD}"/>
              </a:ext>
            </a:extLst>
          </p:cNvPr>
          <p:cNvSpPr txBox="1"/>
          <p:nvPr/>
        </p:nvSpPr>
        <p:spPr>
          <a:xfrm>
            <a:off x="9834105" y="1722213"/>
            <a:ext cx="2510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登入天數多、緩慢減少次數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5C665A6-9265-B0FD-3F37-E05ECB2E671E}"/>
              </a:ext>
            </a:extLst>
          </p:cNvPr>
          <p:cNvSpPr txBox="1"/>
          <p:nvPr/>
        </p:nvSpPr>
        <p:spPr>
          <a:xfrm>
            <a:off x="9834105" y="2309928"/>
            <a:ext cx="2510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登入天數多、大幅提升次數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A6989DB-ABFE-0AC7-091C-15BFA49985C4}"/>
              </a:ext>
            </a:extLst>
          </p:cNvPr>
          <p:cNvSpPr txBox="1"/>
          <p:nvPr/>
        </p:nvSpPr>
        <p:spPr>
          <a:xfrm>
            <a:off x="9834105" y="4041030"/>
            <a:ext cx="2510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只有登入一天、其他資料為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937788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 animBg="1"/>
      <p:bldP spid="17" grpId="0" animBg="1"/>
      <p:bldP spid="18" grpId="0" animBg="1"/>
      <p:bldP spid="19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53D24F-F952-ED5D-07D3-335296446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268" y="26956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類別型特徵轉數值 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4000" b="1" i="0" dirty="0">
                <a:solidFill>
                  <a:srgbClr val="292929"/>
                </a:solidFill>
                <a:effectLst/>
                <a:latin typeface="sohne"/>
              </a:rPr>
              <a:t>Categorical Encoding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FBD95B1-F80C-AFDC-3524-DAF2AA1CDF06}"/>
              </a:ext>
            </a:extLst>
          </p:cNvPr>
          <p:cNvSpPr txBox="1"/>
          <p:nvPr/>
        </p:nvSpPr>
        <p:spPr>
          <a:xfrm>
            <a:off x="1291370" y="1562680"/>
            <a:ext cx="3649911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i="0" dirty="0">
                <a:solidFill>
                  <a:srgbClr val="292929"/>
                </a:solidFill>
                <a:effectLst/>
                <a:latin typeface="source-serif-pro"/>
              </a:rPr>
              <a:t>One-Hot Encoding</a:t>
            </a:r>
          </a:p>
          <a:p>
            <a:r>
              <a:rPr lang="zh-TW" altLang="en-US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新增</a:t>
            </a:r>
            <a:r>
              <a:rPr lang="en-US" altLang="zh-TW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N</a:t>
            </a:r>
            <a:r>
              <a:rPr lang="zh-TW" altLang="en-US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en-US" altLang="zh-TW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Columns</a:t>
            </a:r>
            <a:r>
              <a:rPr lang="zh-TW" altLang="en-US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，每個</a:t>
            </a:r>
            <a:r>
              <a:rPr lang="en-US" altLang="zh-TW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Columns</a:t>
            </a:r>
            <a:r>
              <a:rPr lang="zh-TW" altLang="en-US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利用</a:t>
            </a:r>
            <a:r>
              <a:rPr lang="en-US" altLang="zh-TW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表示原本的</a:t>
            </a:r>
            <a:r>
              <a:rPr lang="en-US" altLang="zh-TW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Feature</a:t>
            </a:r>
            <a:r>
              <a:rPr lang="zh-TW" altLang="en-US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是不是這個類別。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6D166791-C63B-F7CE-52D8-1E0DBFBE7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114" y="2394672"/>
            <a:ext cx="2280587" cy="1226799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67063060-75F8-F251-48AA-F5D2A9A652C0}"/>
              </a:ext>
            </a:extLst>
          </p:cNvPr>
          <p:cNvSpPr txBox="1"/>
          <p:nvPr/>
        </p:nvSpPr>
        <p:spPr>
          <a:xfrm>
            <a:off x="1381273" y="3968165"/>
            <a:ext cx="38163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b="1" i="0" dirty="0">
                <a:solidFill>
                  <a:srgbClr val="292929"/>
                </a:solidFill>
                <a:effectLst/>
                <a:latin typeface="source-serif-pro"/>
              </a:rPr>
              <a:t>Target Encoding</a:t>
            </a:r>
            <a:endParaRPr lang="en-US" altLang="zh-TW" b="1" i="0" dirty="0">
              <a:solidFill>
                <a:srgbClr val="292929"/>
              </a:solidFill>
              <a:effectLst/>
              <a:latin typeface="sohne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6AC574B-9CDF-F22D-607C-01E3B3E1C479}"/>
              </a:ext>
            </a:extLst>
          </p:cNvPr>
          <p:cNvSpPr txBox="1"/>
          <p:nvPr/>
        </p:nvSpPr>
        <p:spPr>
          <a:xfrm>
            <a:off x="5977789" y="1555654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b="1" i="0" dirty="0">
                <a:solidFill>
                  <a:srgbClr val="000000"/>
                </a:solidFill>
                <a:effectLst/>
                <a:latin typeface="Inter"/>
              </a:rPr>
              <a:t>M-Estimate Encoder</a:t>
            </a: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ABE2B0B0-48E5-271B-8DD4-0D3B24EFF7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1273" y="5025959"/>
            <a:ext cx="2762250" cy="1485900"/>
          </a:xfrm>
          <a:prstGeom prst="rect">
            <a:avLst/>
          </a:prstGeom>
        </p:spPr>
      </p:pic>
      <p:sp>
        <p:nvSpPr>
          <p:cNvPr id="23" name="文字方塊 22">
            <a:extLst>
              <a:ext uri="{FF2B5EF4-FFF2-40B4-BE49-F238E27FC236}">
                <a16:creationId xmlns:a16="http://schemas.microsoft.com/office/drawing/2014/main" id="{20400ABC-759F-412E-1705-56FE29CB5E54}"/>
              </a:ext>
            </a:extLst>
          </p:cNvPr>
          <p:cNvSpPr txBox="1"/>
          <p:nvPr/>
        </p:nvSpPr>
        <p:spPr>
          <a:xfrm>
            <a:off x="1381273" y="4400805"/>
            <a:ext cx="4151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把同樣類別的資料對應「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Target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值」全部抓出來，並且將這些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Target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值的平均當成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Encoding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的值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8C7983F2-41D2-D5CD-800B-0C2C8D0E7DA5}"/>
              </a:ext>
            </a:extLst>
          </p:cNvPr>
          <p:cNvSpPr txBox="1"/>
          <p:nvPr/>
        </p:nvSpPr>
        <p:spPr>
          <a:xfrm>
            <a:off x="6062903" y="1950264"/>
            <a:ext cx="6791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encoding = weight * </a:t>
            </a:r>
            <a:r>
              <a:rPr lang="zh-TW" altLang="en-US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類別平均 </a:t>
            </a:r>
            <a:r>
              <a:rPr lang="en-US" altLang="zh-TW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+ (1 - weight) * </a:t>
            </a:r>
            <a:r>
              <a:rPr lang="zh-TW" altLang="en-US" sz="1400" b="0" i="0" dirty="0">
                <a:solidFill>
                  <a:srgbClr val="29292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整體平均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F03FBC0C-3AF7-2630-4C4A-BEC2AFAE141B}"/>
              </a:ext>
            </a:extLst>
          </p:cNvPr>
          <p:cNvSpPr txBox="1"/>
          <p:nvPr/>
        </p:nvSpPr>
        <p:spPr>
          <a:xfrm>
            <a:off x="5977789" y="2336273"/>
            <a:ext cx="38077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0" i="0" dirty="0">
                <a:solidFill>
                  <a:srgbClr val="292929"/>
                </a:solidFill>
                <a:effectLst/>
                <a:latin typeface="source-code-pro"/>
              </a:rPr>
              <a:t>weight = n / (n + m)</a:t>
            </a:r>
            <a:r>
              <a:rPr lang="zh-TW" altLang="en-US" sz="1400" b="0" i="0" dirty="0">
                <a:solidFill>
                  <a:srgbClr val="292929"/>
                </a:solidFill>
                <a:effectLst/>
                <a:latin typeface="source-code-pro"/>
              </a:rPr>
              <a:t> ， </a:t>
            </a:r>
            <a:r>
              <a:rPr lang="en-US" altLang="zh-TW" sz="1400" b="0" i="0" dirty="0">
                <a:solidFill>
                  <a:srgbClr val="292929"/>
                </a:solidFill>
                <a:effectLst/>
                <a:latin typeface="source-code-pro"/>
              </a:rPr>
              <a:t>m</a:t>
            </a:r>
            <a:r>
              <a:rPr lang="zh-TW" altLang="en-US" sz="1400" b="0" i="0" dirty="0">
                <a:solidFill>
                  <a:srgbClr val="292929"/>
                </a:solidFill>
                <a:effectLst/>
                <a:latin typeface="source-code-pro"/>
              </a:rPr>
              <a:t>可以設</a:t>
            </a:r>
            <a:r>
              <a:rPr lang="en-US" altLang="zh-TW" sz="1400" b="0" i="0" dirty="0">
                <a:solidFill>
                  <a:srgbClr val="292929"/>
                </a:solidFill>
                <a:effectLst/>
                <a:latin typeface="source-code-pro"/>
              </a:rPr>
              <a:t>1~1000</a:t>
            </a:r>
            <a:endParaRPr lang="zh-TW" altLang="en-US" sz="1400" dirty="0"/>
          </a:p>
        </p:txBody>
      </p: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4F830F99-3A5C-1EC0-F3C2-1DCEA9BE45D6}"/>
              </a:ext>
            </a:extLst>
          </p:cNvPr>
          <p:cNvGrpSpPr/>
          <p:nvPr/>
        </p:nvGrpSpPr>
        <p:grpSpPr>
          <a:xfrm>
            <a:off x="4299855" y="3990279"/>
            <a:ext cx="666750" cy="307777"/>
            <a:chOff x="9605964" y="657225"/>
            <a:chExt cx="666750" cy="307777"/>
          </a:xfrm>
        </p:grpSpPr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BCFE640A-01BE-5E49-5972-61ABD40F2938}"/>
                </a:ext>
              </a:extLst>
            </p:cNvPr>
            <p:cNvSpPr txBox="1"/>
            <p:nvPr/>
          </p:nvSpPr>
          <p:spPr>
            <a:xfrm>
              <a:off x="9605964" y="657225"/>
              <a:ext cx="6667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平台</a:t>
              </a: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0D89A6AF-DBE2-FFED-740B-0E9B8373FF6C}"/>
                </a:ext>
              </a:extLst>
            </p:cNvPr>
            <p:cNvSpPr/>
            <p:nvPr/>
          </p:nvSpPr>
          <p:spPr>
            <a:xfrm>
              <a:off x="9639302" y="657225"/>
              <a:ext cx="494007" cy="307777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096FDAA8-BD14-3C99-D180-76F846D37B73}"/>
              </a:ext>
            </a:extLst>
          </p:cNvPr>
          <p:cNvGrpSpPr/>
          <p:nvPr/>
        </p:nvGrpSpPr>
        <p:grpSpPr>
          <a:xfrm>
            <a:off x="8191741" y="1556625"/>
            <a:ext cx="666750" cy="381000"/>
            <a:chOff x="9639302" y="1257300"/>
            <a:chExt cx="666750" cy="381000"/>
          </a:xfrm>
        </p:grpSpPr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A15F8A1F-5386-8850-A597-D21604214B57}"/>
                </a:ext>
              </a:extLst>
            </p:cNvPr>
            <p:cNvSpPr txBox="1"/>
            <p:nvPr/>
          </p:nvSpPr>
          <p:spPr>
            <a:xfrm>
              <a:off x="9639302" y="1268968"/>
              <a:ext cx="66675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國家</a:t>
              </a: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F36414A8-C93C-6A95-B7BF-B1476F7460F6}"/>
                </a:ext>
              </a:extLst>
            </p:cNvPr>
            <p:cNvSpPr/>
            <p:nvPr/>
          </p:nvSpPr>
          <p:spPr>
            <a:xfrm>
              <a:off x="9639302" y="1257300"/>
              <a:ext cx="600074" cy="38100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F32004DA-B777-9194-E586-59E04DD011FA}"/>
              </a:ext>
            </a:extLst>
          </p:cNvPr>
          <p:cNvGrpSpPr/>
          <p:nvPr/>
        </p:nvGrpSpPr>
        <p:grpSpPr>
          <a:xfrm>
            <a:off x="3222323" y="3993109"/>
            <a:ext cx="1352551" cy="319446"/>
            <a:chOff x="9629776" y="1857374"/>
            <a:chExt cx="1352551" cy="319446"/>
          </a:xfrm>
        </p:grpSpPr>
        <p:sp>
          <p:nvSpPr>
            <p:cNvPr id="53" name="文字方塊 52">
              <a:extLst>
                <a:ext uri="{FF2B5EF4-FFF2-40B4-BE49-F238E27FC236}">
                  <a16:creationId xmlns:a16="http://schemas.microsoft.com/office/drawing/2014/main" id="{527AC2D5-61F7-493E-98BF-CFE32B9CADD7}"/>
                </a:ext>
              </a:extLst>
            </p:cNvPr>
            <p:cNvSpPr txBox="1"/>
            <p:nvPr/>
          </p:nvSpPr>
          <p:spPr>
            <a:xfrm>
              <a:off x="9629776" y="1869043"/>
              <a:ext cx="135255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第一次職業</a:t>
              </a: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ED57BEAF-2FC0-88EE-EC9A-322AE456B7E3}"/>
                </a:ext>
              </a:extLst>
            </p:cNvPr>
            <p:cNvSpPr/>
            <p:nvPr/>
          </p:nvSpPr>
          <p:spPr>
            <a:xfrm>
              <a:off x="9639302" y="1857374"/>
              <a:ext cx="1009650" cy="319445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56" name="文字方塊 55">
            <a:extLst>
              <a:ext uri="{FF2B5EF4-FFF2-40B4-BE49-F238E27FC236}">
                <a16:creationId xmlns:a16="http://schemas.microsoft.com/office/drawing/2014/main" id="{A7AD99A8-DBF4-B9CA-4DB8-76008C204D20}"/>
              </a:ext>
            </a:extLst>
          </p:cNvPr>
          <p:cNvSpPr txBox="1"/>
          <p:nvPr/>
        </p:nvSpPr>
        <p:spPr>
          <a:xfrm>
            <a:off x="9354260" y="3241138"/>
            <a:ext cx="1547403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美國平均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110</a:t>
            </a:r>
          </a:p>
          <a:p>
            <a:r>
              <a:rPr lang="zh-TW" altLang="en-US" sz="1400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墨西哥平均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590</a:t>
            </a:r>
          </a:p>
          <a:p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整體平均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190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參數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文字方塊 56">
                <a:extLst>
                  <a:ext uri="{FF2B5EF4-FFF2-40B4-BE49-F238E27FC236}">
                    <a16:creationId xmlns:a16="http://schemas.microsoft.com/office/drawing/2014/main" id="{149741D0-B8B6-29F1-F10D-0B46E701F247}"/>
                  </a:ext>
                </a:extLst>
              </p:cNvPr>
              <p:cNvSpPr txBox="1"/>
              <p:nvPr/>
            </p:nvSpPr>
            <p:spPr>
              <a:xfrm>
                <a:off x="5967234" y="4598759"/>
                <a:ext cx="4495785" cy="5251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dirty="0">
                    <a:solidFill>
                      <a:srgbClr val="0070C0"/>
                    </a:solidFill>
                  </a:rPr>
                  <a:t>美國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=</a:t>
                </a:r>
                <a:r>
                  <a:rPr lang="zh-TW" altLang="en-US" dirty="0"/>
                  <a:t> </a:t>
                </a:r>
                <a14:m>
                  <m:oMath xmlns:m="http://schemas.openxmlformats.org/officeDocument/2006/math">
                    <m:r>
                      <a:rPr lang="en-US" altLang="zh-TW" i="1" dirty="0">
                        <a:latin typeface="Cambria Math" panose="02040503050406030204" pitchFamily="18" charset="0"/>
                      </a:rPr>
                      <m:t>(</m:t>
                    </m:r>
                    <m:f>
                      <m:f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(5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zh-TW" dirty="0"/>
                  <a:t>10)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+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190</m:t>
                    </m:r>
                  </m:oMath>
                </a14:m>
                <a:r>
                  <a:rPr lang="en-US" altLang="zh-TW" dirty="0"/>
                  <a:t>)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=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123.333</a:t>
                </a:r>
                <a:endParaRPr lang="zh-TW" altLang="en-US" dirty="0"/>
              </a:p>
            </p:txBody>
          </p:sp>
        </mc:Choice>
        <mc:Fallback xmlns="">
          <p:sp>
            <p:nvSpPr>
              <p:cNvPr id="57" name="文字方塊 56">
                <a:extLst>
                  <a:ext uri="{FF2B5EF4-FFF2-40B4-BE49-F238E27FC236}">
                    <a16:creationId xmlns:a16="http://schemas.microsoft.com/office/drawing/2014/main" id="{149741D0-B8B6-29F1-F10D-0B46E701F2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7234" y="4598759"/>
                <a:ext cx="4495785" cy="525144"/>
              </a:xfrm>
              <a:prstGeom prst="rect">
                <a:avLst/>
              </a:prstGeom>
              <a:blipFill>
                <a:blip r:embed="rId5"/>
                <a:stretch>
                  <a:fillRect l="-1221" b="-459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文字方塊 57">
                <a:extLst>
                  <a:ext uri="{FF2B5EF4-FFF2-40B4-BE49-F238E27FC236}">
                    <a16:creationId xmlns:a16="http://schemas.microsoft.com/office/drawing/2014/main" id="{1519C54D-FF58-820C-9794-F99F6392199B}"/>
                  </a:ext>
                </a:extLst>
              </p:cNvPr>
              <p:cNvSpPr txBox="1"/>
              <p:nvPr/>
            </p:nvSpPr>
            <p:spPr>
              <a:xfrm>
                <a:off x="5967234" y="5303021"/>
                <a:ext cx="5491147" cy="5206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dirty="0">
                    <a:solidFill>
                      <a:schemeClr val="accent2"/>
                    </a:solidFill>
                  </a:rPr>
                  <a:t>墨西哥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=</a:t>
                </a:r>
                <a:r>
                  <a:rPr lang="zh-TW" altLang="en-US" dirty="0"/>
                  <a:t> </a:t>
                </a:r>
                <a14:m>
                  <m:oMath xmlns:m="http://schemas.openxmlformats.org/officeDocument/2006/math">
                    <m:r>
                      <a:rPr lang="en-US" altLang="zh-TW" i="1" dirty="0">
                        <a:latin typeface="Cambria Math" panose="02040503050406030204" pitchFamily="18" charset="0"/>
                      </a:rPr>
                      <m:t>(</m:t>
                    </m:r>
                    <m:f>
                      <m:f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590</m:t>
                    </m:r>
                  </m:oMath>
                </a14:m>
                <a:r>
                  <a:rPr lang="en-US" altLang="zh-TW" dirty="0"/>
                  <a:t>)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+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190</m:t>
                    </m:r>
                  </m:oMath>
                </a14:m>
                <a:r>
                  <a:rPr lang="en-US" altLang="zh-TW" dirty="0"/>
                  <a:t>)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= 380</a:t>
                </a:r>
                <a:r>
                  <a:rPr lang="zh-TW" altLang="en-US" dirty="0"/>
                  <a:t> </a:t>
                </a:r>
              </a:p>
            </p:txBody>
          </p:sp>
        </mc:Choice>
        <mc:Fallback xmlns="">
          <p:sp>
            <p:nvSpPr>
              <p:cNvPr id="58" name="文字方塊 57">
                <a:extLst>
                  <a:ext uri="{FF2B5EF4-FFF2-40B4-BE49-F238E27FC236}">
                    <a16:creationId xmlns:a16="http://schemas.microsoft.com/office/drawing/2014/main" id="{1519C54D-FF58-820C-9794-F99F639219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7234" y="5303021"/>
                <a:ext cx="5491147" cy="520655"/>
              </a:xfrm>
              <a:prstGeom prst="rect">
                <a:avLst/>
              </a:prstGeom>
              <a:blipFill>
                <a:blip r:embed="rId6"/>
                <a:stretch>
                  <a:fillRect l="-999" b="-705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9" name="圖片 58">
            <a:extLst>
              <a:ext uri="{FF2B5EF4-FFF2-40B4-BE49-F238E27FC236}">
                <a16:creationId xmlns:a16="http://schemas.microsoft.com/office/drawing/2014/main" id="{82D813EC-2B50-573E-CAB2-C90BF7E38F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2903" y="2757718"/>
            <a:ext cx="276225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96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3" grpId="0"/>
      <p:bldP spid="25" grpId="0"/>
      <p:bldP spid="28" grpId="0"/>
      <p:bldP spid="56" grpId="0" animBg="1"/>
      <p:bldP spid="57" grpId="0"/>
      <p:bldP spid="5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群組 162">
            <a:extLst>
              <a:ext uri="{FF2B5EF4-FFF2-40B4-BE49-F238E27FC236}">
                <a16:creationId xmlns:a16="http://schemas.microsoft.com/office/drawing/2014/main" id="{D4F39342-14CF-FF57-100B-AC6C389C7868}"/>
              </a:ext>
            </a:extLst>
          </p:cNvPr>
          <p:cNvGrpSpPr/>
          <p:nvPr/>
        </p:nvGrpSpPr>
        <p:grpSpPr>
          <a:xfrm>
            <a:off x="9085707" y="1793473"/>
            <a:ext cx="2276273" cy="1839185"/>
            <a:chOff x="8794281" y="1916628"/>
            <a:chExt cx="2276273" cy="1839185"/>
          </a:xfrm>
        </p:grpSpPr>
        <p:grpSp>
          <p:nvGrpSpPr>
            <p:cNvPr id="108" name="그룹 1115">
              <a:extLst>
                <a:ext uri="{FF2B5EF4-FFF2-40B4-BE49-F238E27FC236}">
                  <a16:creationId xmlns:a16="http://schemas.microsoft.com/office/drawing/2014/main" id="{B97AC565-4848-DA7F-A247-B4095F80B782}"/>
                </a:ext>
              </a:extLst>
            </p:cNvPr>
            <p:cNvGrpSpPr/>
            <p:nvPr/>
          </p:nvGrpSpPr>
          <p:grpSpPr>
            <a:xfrm>
              <a:off x="8794281" y="1916628"/>
              <a:ext cx="2276273" cy="1839185"/>
              <a:chOff x="1138612" y="3947220"/>
              <a:chExt cx="2276273" cy="1839185"/>
            </a:xfrm>
          </p:grpSpPr>
          <p:sp>
            <p:nvSpPr>
              <p:cNvPr id="128" name="Parallelogram 45">
                <a:extLst>
                  <a:ext uri="{FF2B5EF4-FFF2-40B4-BE49-F238E27FC236}">
                    <a16:creationId xmlns:a16="http://schemas.microsoft.com/office/drawing/2014/main" id="{BD26A101-3D51-02E3-4629-DCF6FD0738DF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9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BF0CD63B-C224-9DEC-655C-B4F98EA78CA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0" name="화살표: 오각형 1137">
                <a:extLst>
                  <a:ext uri="{FF2B5EF4-FFF2-40B4-BE49-F238E27FC236}">
                    <a16:creationId xmlns:a16="http://schemas.microsoft.com/office/drawing/2014/main" id="{D7FC54C4-6AEB-EE6B-9A65-0D4443585A14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2" name="Rectangle 58">
              <a:extLst>
                <a:ext uri="{FF2B5EF4-FFF2-40B4-BE49-F238E27FC236}">
                  <a16:creationId xmlns:a16="http://schemas.microsoft.com/office/drawing/2014/main" id="{F045C1D0-BEC6-0D3D-D56C-5FA61771C11E}"/>
                </a:ext>
              </a:extLst>
            </p:cNvPr>
            <p:cNvSpPr/>
            <p:nvPr/>
          </p:nvSpPr>
          <p:spPr>
            <a:xfrm>
              <a:off x="8993809" y="2545175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實際測試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62" name="群組 161">
            <a:extLst>
              <a:ext uri="{FF2B5EF4-FFF2-40B4-BE49-F238E27FC236}">
                <a16:creationId xmlns:a16="http://schemas.microsoft.com/office/drawing/2014/main" id="{675B10EF-0EAF-BC3E-97FB-35C693B59AED}"/>
              </a:ext>
            </a:extLst>
          </p:cNvPr>
          <p:cNvGrpSpPr/>
          <p:nvPr/>
        </p:nvGrpSpPr>
        <p:grpSpPr>
          <a:xfrm>
            <a:off x="7066426" y="1822723"/>
            <a:ext cx="2276273" cy="1839185"/>
            <a:chOff x="6881003" y="2506338"/>
            <a:chExt cx="2276273" cy="1839185"/>
          </a:xfrm>
        </p:grpSpPr>
        <p:grpSp>
          <p:nvGrpSpPr>
            <p:cNvPr id="109" name="그룹 1116">
              <a:extLst>
                <a:ext uri="{FF2B5EF4-FFF2-40B4-BE49-F238E27FC236}">
                  <a16:creationId xmlns:a16="http://schemas.microsoft.com/office/drawing/2014/main" id="{E3736D57-3F4D-B5BC-9136-4BE61A0A05BE}"/>
                </a:ext>
              </a:extLst>
            </p:cNvPr>
            <p:cNvGrpSpPr/>
            <p:nvPr/>
          </p:nvGrpSpPr>
          <p:grpSpPr>
            <a:xfrm>
              <a:off x="6881003" y="2506338"/>
              <a:ext cx="2276273" cy="1839185"/>
              <a:chOff x="1138612" y="3947220"/>
              <a:chExt cx="2276273" cy="1839185"/>
            </a:xfrm>
          </p:grpSpPr>
          <p:sp>
            <p:nvSpPr>
              <p:cNvPr id="125" name="Parallelogram 45">
                <a:extLst>
                  <a:ext uri="{FF2B5EF4-FFF2-40B4-BE49-F238E27FC236}">
                    <a16:creationId xmlns:a16="http://schemas.microsoft.com/office/drawing/2014/main" id="{07889067-2475-ABE9-79D0-FD3EE9176A80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6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AFA279AE-834E-2F5B-0E4F-E2BEF5B8730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7" name="화살표: 오각형 1134">
                <a:extLst>
                  <a:ext uri="{FF2B5EF4-FFF2-40B4-BE49-F238E27FC236}">
                    <a16:creationId xmlns:a16="http://schemas.microsoft.com/office/drawing/2014/main" id="{23FEA1D0-E211-F685-22CE-7129F429D56D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5" name="Rectangle 58">
              <a:extLst>
                <a:ext uri="{FF2B5EF4-FFF2-40B4-BE49-F238E27FC236}">
                  <a16:creationId xmlns:a16="http://schemas.microsoft.com/office/drawing/2014/main" id="{87D3A08E-0E82-59A1-44B8-F7E57A277CAF}"/>
                </a:ext>
              </a:extLst>
            </p:cNvPr>
            <p:cNvSpPr/>
            <p:nvPr/>
          </p:nvSpPr>
          <p:spPr>
            <a:xfrm>
              <a:off x="6963278" y="3108921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模型訓練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sp>
        <p:nvSpPr>
          <p:cNvPr id="157" name="TextBox 1164">
            <a:extLst>
              <a:ext uri="{FF2B5EF4-FFF2-40B4-BE49-F238E27FC236}">
                <a16:creationId xmlns:a16="http://schemas.microsoft.com/office/drawing/2014/main" id="{2EF47250-C1C6-A8C7-3702-3B7C2E18BB90}"/>
              </a:ext>
            </a:extLst>
          </p:cNvPr>
          <p:cNvSpPr txBox="1"/>
          <p:nvPr/>
        </p:nvSpPr>
        <p:spPr>
          <a:xfrm>
            <a:off x="958132" y="3252481"/>
            <a:ext cx="2334585" cy="30419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時區修正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新增綜合特徵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新增斜率特徵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新增類別變數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類別變數轉數值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</a:endParaRPr>
          </a:p>
        </p:txBody>
      </p:sp>
      <p:grpSp>
        <p:nvGrpSpPr>
          <p:cNvPr id="161" name="群組 160">
            <a:extLst>
              <a:ext uri="{FF2B5EF4-FFF2-40B4-BE49-F238E27FC236}">
                <a16:creationId xmlns:a16="http://schemas.microsoft.com/office/drawing/2014/main" id="{77891C34-1835-590B-499A-CE3D0C735EFB}"/>
              </a:ext>
            </a:extLst>
          </p:cNvPr>
          <p:cNvGrpSpPr/>
          <p:nvPr/>
        </p:nvGrpSpPr>
        <p:grpSpPr>
          <a:xfrm>
            <a:off x="4989681" y="1837532"/>
            <a:ext cx="2276273" cy="1839185"/>
            <a:chOff x="4967726" y="3096047"/>
            <a:chExt cx="2276273" cy="1839185"/>
          </a:xfrm>
        </p:grpSpPr>
        <p:grpSp>
          <p:nvGrpSpPr>
            <p:cNvPr id="110" name="그룹 1117">
              <a:extLst>
                <a:ext uri="{FF2B5EF4-FFF2-40B4-BE49-F238E27FC236}">
                  <a16:creationId xmlns:a16="http://schemas.microsoft.com/office/drawing/2014/main" id="{FDE98A17-6D23-842D-3909-8999446727BE}"/>
                </a:ext>
              </a:extLst>
            </p:cNvPr>
            <p:cNvGrpSpPr/>
            <p:nvPr/>
          </p:nvGrpSpPr>
          <p:grpSpPr>
            <a:xfrm>
              <a:off x="4967726" y="3096047"/>
              <a:ext cx="2276273" cy="1839185"/>
              <a:chOff x="1138612" y="3947220"/>
              <a:chExt cx="2276273" cy="1839185"/>
            </a:xfrm>
          </p:grpSpPr>
          <p:sp>
            <p:nvSpPr>
              <p:cNvPr id="122" name="Parallelogram 45">
                <a:extLst>
                  <a:ext uri="{FF2B5EF4-FFF2-40B4-BE49-F238E27FC236}">
                    <a16:creationId xmlns:a16="http://schemas.microsoft.com/office/drawing/2014/main" id="{D424DFBD-7977-4A99-133D-F4E5229D419A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3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BA658DF8-4FFD-2E98-CCB6-418BB14EFC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4" name="화살표: 오각형 1131">
                <a:extLst>
                  <a:ext uri="{FF2B5EF4-FFF2-40B4-BE49-F238E27FC236}">
                    <a16:creationId xmlns:a16="http://schemas.microsoft.com/office/drawing/2014/main" id="{36C55C76-01B7-A204-00B7-367A65C6EB11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4" name="Rectangle 58">
              <a:extLst>
                <a:ext uri="{FF2B5EF4-FFF2-40B4-BE49-F238E27FC236}">
                  <a16:creationId xmlns:a16="http://schemas.microsoft.com/office/drawing/2014/main" id="{AADFEFC8-CA60-F7C4-9D91-BCE5191C5CD3}"/>
                </a:ext>
              </a:extLst>
            </p:cNvPr>
            <p:cNvSpPr/>
            <p:nvPr/>
          </p:nvSpPr>
          <p:spPr>
            <a:xfrm>
              <a:off x="5114186" y="3720678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特徵縮放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60" name="群組 159">
            <a:extLst>
              <a:ext uri="{FF2B5EF4-FFF2-40B4-BE49-F238E27FC236}">
                <a16:creationId xmlns:a16="http://schemas.microsoft.com/office/drawing/2014/main" id="{121881F5-4941-F2F8-4AFC-A5F93E95C1B5}"/>
              </a:ext>
            </a:extLst>
          </p:cNvPr>
          <p:cNvGrpSpPr/>
          <p:nvPr/>
        </p:nvGrpSpPr>
        <p:grpSpPr>
          <a:xfrm>
            <a:off x="2918488" y="1791606"/>
            <a:ext cx="2276273" cy="1839185"/>
            <a:chOff x="3054449" y="3685756"/>
            <a:chExt cx="2276273" cy="1839185"/>
          </a:xfrm>
        </p:grpSpPr>
        <p:grpSp>
          <p:nvGrpSpPr>
            <p:cNvPr id="111" name="그룹 1118">
              <a:extLst>
                <a:ext uri="{FF2B5EF4-FFF2-40B4-BE49-F238E27FC236}">
                  <a16:creationId xmlns:a16="http://schemas.microsoft.com/office/drawing/2014/main" id="{28591F39-281C-81DC-13B4-F4B603591EA3}"/>
                </a:ext>
              </a:extLst>
            </p:cNvPr>
            <p:cNvGrpSpPr/>
            <p:nvPr/>
          </p:nvGrpSpPr>
          <p:grpSpPr>
            <a:xfrm>
              <a:off x="3054449" y="3685756"/>
              <a:ext cx="2276273" cy="1839185"/>
              <a:chOff x="1138612" y="3947220"/>
              <a:chExt cx="2276273" cy="1839185"/>
            </a:xfrm>
          </p:grpSpPr>
          <p:sp>
            <p:nvSpPr>
              <p:cNvPr id="119" name="Parallelogram 45">
                <a:extLst>
                  <a:ext uri="{FF2B5EF4-FFF2-40B4-BE49-F238E27FC236}">
                    <a16:creationId xmlns:a16="http://schemas.microsoft.com/office/drawing/2014/main" id="{1E328D93-D4D2-BB39-2FDA-F9AAB9FADB3B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20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846633A3-F507-6DD2-6A2F-51F6669BF5D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1" name="화살표: 오각형 1128">
                <a:extLst>
                  <a:ext uri="{FF2B5EF4-FFF2-40B4-BE49-F238E27FC236}">
                    <a16:creationId xmlns:a16="http://schemas.microsoft.com/office/drawing/2014/main" id="{BB7156C5-CB80-B00F-CA69-AEDA4E1A5F59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8" name="Rectangle 58">
              <a:extLst>
                <a:ext uri="{FF2B5EF4-FFF2-40B4-BE49-F238E27FC236}">
                  <a16:creationId xmlns:a16="http://schemas.microsoft.com/office/drawing/2014/main" id="{275F86A6-A7CB-A456-61DF-3D5A848EFF11}"/>
                </a:ext>
              </a:extLst>
            </p:cNvPr>
            <p:cNvSpPr/>
            <p:nvPr/>
          </p:nvSpPr>
          <p:spPr>
            <a:xfrm>
              <a:off x="3201610" y="4297961"/>
              <a:ext cx="16598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特徵評估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158" name="群組 157">
            <a:extLst>
              <a:ext uri="{FF2B5EF4-FFF2-40B4-BE49-F238E27FC236}">
                <a16:creationId xmlns:a16="http://schemas.microsoft.com/office/drawing/2014/main" id="{F583A239-50DE-C749-765A-534C4B312E54}"/>
              </a:ext>
            </a:extLst>
          </p:cNvPr>
          <p:cNvGrpSpPr/>
          <p:nvPr/>
        </p:nvGrpSpPr>
        <p:grpSpPr>
          <a:xfrm>
            <a:off x="838200" y="1820856"/>
            <a:ext cx="2276273" cy="1839185"/>
            <a:chOff x="1141172" y="4275466"/>
            <a:chExt cx="2276273" cy="1839185"/>
          </a:xfrm>
        </p:grpSpPr>
        <p:grpSp>
          <p:nvGrpSpPr>
            <p:cNvPr id="112" name="그룹 1119">
              <a:extLst>
                <a:ext uri="{FF2B5EF4-FFF2-40B4-BE49-F238E27FC236}">
                  <a16:creationId xmlns:a16="http://schemas.microsoft.com/office/drawing/2014/main" id="{3CD66826-38F3-1D40-A6E0-33E36CAF53B5}"/>
                </a:ext>
              </a:extLst>
            </p:cNvPr>
            <p:cNvGrpSpPr/>
            <p:nvPr/>
          </p:nvGrpSpPr>
          <p:grpSpPr>
            <a:xfrm>
              <a:off x="1141172" y="4275466"/>
              <a:ext cx="2276273" cy="1839185"/>
              <a:chOff x="1138612" y="3947220"/>
              <a:chExt cx="2276273" cy="1839185"/>
            </a:xfrm>
          </p:grpSpPr>
          <p:sp>
            <p:nvSpPr>
              <p:cNvPr id="116" name="Parallelogram 45">
                <a:extLst>
                  <a:ext uri="{FF2B5EF4-FFF2-40B4-BE49-F238E27FC236}">
                    <a16:creationId xmlns:a16="http://schemas.microsoft.com/office/drawing/2014/main" id="{174019D5-9952-5BFD-C587-87D7AA0B74EA}"/>
                  </a:ext>
                </a:extLst>
              </p:cNvPr>
              <p:cNvSpPr/>
              <p:nvPr/>
            </p:nvSpPr>
            <p:spPr>
              <a:xfrm rot="5400000">
                <a:off x="616827" y="4782500"/>
                <a:ext cx="1208463" cy="164893"/>
              </a:xfrm>
              <a:prstGeom prst="parallelogram">
                <a:avLst>
                  <a:gd name="adj" fmla="val 5967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17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9971569B-EFD7-8BC4-914B-95504C01D9F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365480" y="4768090"/>
                <a:ext cx="1839185" cy="1974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8" name="화살표: 오각형 1125">
                <a:extLst>
                  <a:ext uri="{FF2B5EF4-FFF2-40B4-BE49-F238E27FC236}">
                    <a16:creationId xmlns:a16="http://schemas.microsoft.com/office/drawing/2014/main" id="{345FE452-8E22-BB6E-A684-34C1CD5115FD}"/>
                  </a:ext>
                </a:extLst>
              </p:cNvPr>
              <p:cNvSpPr/>
              <p:nvPr/>
            </p:nvSpPr>
            <p:spPr>
              <a:xfrm>
                <a:off x="1138613" y="4240645"/>
                <a:ext cx="2276272" cy="1099226"/>
              </a:xfrm>
              <a:prstGeom prst="homePlat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1" name="Rectangle 58">
              <a:extLst>
                <a:ext uri="{FF2B5EF4-FFF2-40B4-BE49-F238E27FC236}">
                  <a16:creationId xmlns:a16="http://schemas.microsoft.com/office/drawing/2014/main" id="{1BEA51D0-C6E3-B5EA-DF51-9B31CB74A0EB}"/>
                </a:ext>
              </a:extLst>
            </p:cNvPr>
            <p:cNvSpPr/>
            <p:nvPr/>
          </p:nvSpPr>
          <p:spPr>
            <a:xfrm>
              <a:off x="1189232" y="4887671"/>
              <a:ext cx="180765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資料前處理</a:t>
              </a:r>
              <a:endParaRPr lang="ko-KR" altLang="en-US" sz="2400" b="1" dirty="0">
                <a:solidFill>
                  <a:schemeClr val="bg1"/>
                </a:solidFill>
                <a:latin typeface="微軟正黑體" panose="020B0604030504040204" pitchFamily="34" charset="-120"/>
              </a:endParaRPr>
            </a:p>
          </p:txBody>
        </p:sp>
      </p:grpSp>
      <p:sp>
        <p:nvSpPr>
          <p:cNvPr id="164" name="TextBox 1164">
            <a:extLst>
              <a:ext uri="{FF2B5EF4-FFF2-40B4-BE49-F238E27FC236}">
                <a16:creationId xmlns:a16="http://schemas.microsoft.com/office/drawing/2014/main" id="{D59749D1-414B-D9C1-07A8-65A425CB3DC3}"/>
              </a:ext>
            </a:extLst>
          </p:cNvPr>
          <p:cNvSpPr txBox="1"/>
          <p:nvPr/>
        </p:nvSpPr>
        <p:spPr>
          <a:xfrm>
            <a:off x="3046815" y="3250253"/>
            <a:ext cx="2334585" cy="30419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共線性評估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特徵排除並分組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102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98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86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82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營收與各特徵相關性</a:t>
            </a:r>
            <a:endParaRPr lang="en-US" altLang="zh-TW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7F4B13A3-873A-FAF7-6267-BC396A8F3320}"/>
              </a:ext>
            </a:extLst>
          </p:cNvPr>
          <p:cNvSpPr txBox="1">
            <a:spLocks/>
          </p:cNvSpPr>
          <p:nvPr/>
        </p:nvSpPr>
        <p:spPr>
          <a:xfrm>
            <a:off x="838200" y="710180"/>
            <a:ext cx="10515600" cy="6367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模型預測步驟</a:t>
            </a:r>
          </a:p>
        </p:txBody>
      </p:sp>
    </p:spTree>
    <p:extLst>
      <p:ext uri="{BB962C8B-B14F-4D97-AF65-F5344CB8AC3E}">
        <p14:creationId xmlns:p14="http://schemas.microsoft.com/office/powerpoint/2010/main" val="3577467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119069</TotalTime>
  <Words>2594</Words>
  <Application>Microsoft Office PowerPoint</Application>
  <PresentationFormat>寬螢幕</PresentationFormat>
  <Paragraphs>482</Paragraphs>
  <Slides>32</Slides>
  <Notes>7</Notes>
  <HiddenSlides>4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45" baseType="lpstr">
      <vt:lpstr>Inter</vt:lpstr>
      <vt:lpstr>sohne</vt:lpstr>
      <vt:lpstr>Söhne</vt:lpstr>
      <vt:lpstr>source-code-pro</vt:lpstr>
      <vt:lpstr>source-serif-pro</vt:lpstr>
      <vt:lpstr>微軟正黑體</vt:lpstr>
      <vt:lpstr>新細明體</vt:lpstr>
      <vt:lpstr>Arial</vt:lpstr>
      <vt:lpstr>Calibri</vt:lpstr>
      <vt:lpstr>Calibri Light</vt:lpstr>
      <vt:lpstr>Cambria Math</vt:lpstr>
      <vt:lpstr>Wingdings</vt:lpstr>
      <vt:lpstr>Office 佈景主題</vt:lpstr>
      <vt:lpstr>遊戲營收預測</vt:lpstr>
      <vt:lpstr>營收預測的實際應用</vt:lpstr>
      <vt:lpstr>前提概要</vt:lpstr>
      <vt:lpstr>模型預測方式 &amp; 成效評估</vt:lpstr>
      <vt:lpstr>PowerPoint 簡報</vt:lpstr>
      <vt:lpstr>PowerPoint 簡報</vt:lpstr>
      <vt:lpstr>PowerPoint 簡報</vt:lpstr>
      <vt:lpstr>類別型特徵轉數值 (Categorical Encoding)</vt:lpstr>
      <vt:lpstr>PowerPoint 簡報</vt:lpstr>
      <vt:lpstr>什麼是共線性?</vt:lpstr>
      <vt:lpstr>PowerPoint 簡報</vt:lpstr>
      <vt:lpstr>VIF共線性評估(1/3)</vt:lpstr>
      <vt:lpstr>排除後VIF共線性(2/3)</vt:lpstr>
      <vt:lpstr>排除後VIF共線性(3/3)</vt:lpstr>
      <vt:lpstr>累積180日營收與特徵相關性</vt:lpstr>
      <vt:lpstr>PowerPoint 簡報</vt:lpstr>
      <vt:lpstr>各模型訓練及各特徵數下誤差</vt:lpstr>
      <vt:lpstr>重要特徵排序</vt:lpstr>
      <vt:lpstr>PowerPoint 簡報</vt:lpstr>
      <vt:lpstr>PowerPoint 簡報</vt:lpstr>
      <vt:lpstr>分週誤差 – 盒鬚圖</vt:lpstr>
      <vt:lpstr>可能誤差大的原因 &amp; 數據優化</vt:lpstr>
      <vt:lpstr>投放廣告的區間誤差(%)比較大?</vt:lpstr>
      <vt:lpstr>營收越低誤差(%)越大?</vt:lpstr>
      <vt:lpstr>PowerPoint 簡報</vt:lpstr>
      <vt:lpstr>營收越小誤差越大基本原因</vt:lpstr>
      <vt:lpstr>誤差 &amp; 各指標相關性</vt:lpstr>
      <vt:lpstr>分雙週跟分月結果是否較穩定?</vt:lpstr>
      <vt:lpstr>LASSO預測誤差-分平台</vt:lpstr>
      <vt:lpstr>單週評估</vt:lpstr>
      <vt:lpstr>雙週評估 – 投廣期間較穩定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JJNA LTV預測</dc:title>
  <dc:creator>家綸 葉</dc:creator>
  <cp:lastModifiedBy>家綸 葉</cp:lastModifiedBy>
  <cp:revision>148</cp:revision>
  <dcterms:created xsi:type="dcterms:W3CDTF">2023-05-15T05:56:26Z</dcterms:created>
  <dcterms:modified xsi:type="dcterms:W3CDTF">2024-12-23T08:50:49Z</dcterms:modified>
</cp:coreProperties>
</file>

<file path=docProps/thumbnail.jpeg>
</file>